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xlsx" ContentType="application/vnd.openxmlformats-officedocument.spreadsheetml.sheet"/>
  <Default Extension="jpg" ContentType="image/jpe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0.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1.xml" ContentType="application/vnd.openxmlformats-officedocument.theme+xml"/>
  <Override PartName="/ppt/slideLayouts/slideLayout30.xml" ContentType="application/vnd.openxmlformats-officedocument.presentationml.slideLayout+xml"/>
  <Override PartName="/ppt/theme/theme12.xml" ContentType="application/vnd.openxmlformats-officedocument.theme+xml"/>
  <Override PartName="/ppt/slideLayouts/slideLayout31.xml" ContentType="application/vnd.openxmlformats-officedocument.presentationml.slideLayout+xml"/>
  <Override PartName="/ppt/theme/theme13.xml" ContentType="application/vnd.openxmlformats-officedocument.theme+xml"/>
  <Override PartName="/ppt/slideLayouts/slideLayout32.xml" ContentType="application/vnd.openxmlformats-officedocument.presentationml.slideLayout+xml"/>
  <Override PartName="/ppt/theme/theme1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8.xml" ContentType="application/vnd.openxmlformats-officedocument.theme+xml"/>
  <Override PartName="/ppt/slideLayouts/slideLayout45.xml" ContentType="application/vnd.openxmlformats-officedocument.presentationml.slideLayout+xml"/>
  <Override PartName="/ppt/theme/theme19.xml" ContentType="application/vnd.openxmlformats-officedocument.theme+xml"/>
  <Override PartName="/ppt/slideLayouts/slideLayout46.xml" ContentType="application/vnd.openxmlformats-officedocument.presentationml.slideLayout+xml"/>
  <Override PartName="/ppt/theme/theme20.xml" ContentType="application/vnd.openxmlformats-officedocument.theme+xml"/>
  <Override PartName="/ppt/slideLayouts/slideLayout47.xml" ContentType="application/vnd.openxmlformats-officedocument.presentationml.slideLayout+xml"/>
  <Override PartName="/ppt/theme/theme21.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3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notesSlides/notesSlide9.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notesSlides/notesSlide12.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7.xml" ContentType="application/vnd.openxmlformats-officedocument.drawingml.chartshapes+xml"/>
  <Override PartName="/ppt/notesSlides/notesSlide16.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drawings/drawing8.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 id="2147483669" r:id="rId2"/>
    <p:sldMasterId id="2147483671" r:id="rId3"/>
    <p:sldMasterId id="2147483674" r:id="rId4"/>
    <p:sldMasterId id="2147483679" r:id="rId5"/>
    <p:sldMasterId id="2147483681" r:id="rId6"/>
    <p:sldMasterId id="2147483683" r:id="rId7"/>
    <p:sldMasterId id="2147484110" r:id="rId8"/>
    <p:sldMasterId id="2147484117" r:id="rId9"/>
    <p:sldMasterId id="2147484119" r:id="rId10"/>
    <p:sldMasterId id="2147484122" r:id="rId11"/>
    <p:sldMasterId id="2147484127" r:id="rId12"/>
    <p:sldMasterId id="2147484129" r:id="rId13"/>
    <p:sldMasterId id="2147484131" r:id="rId14"/>
    <p:sldMasterId id="2147484179" r:id="rId15"/>
    <p:sldMasterId id="2147484184" r:id="rId16"/>
    <p:sldMasterId id="2147484186" r:id="rId17"/>
    <p:sldMasterId id="2147484189" r:id="rId18"/>
    <p:sldMasterId id="2147484194" r:id="rId19"/>
    <p:sldMasterId id="2147484196" r:id="rId20"/>
    <p:sldMasterId id="2147484198" r:id="rId21"/>
    <p:sldMasterId id="2147484523" r:id="rId22"/>
    <p:sldMasterId id="2147484528" r:id="rId23"/>
    <p:sldMasterId id="2147484541" r:id="rId24"/>
    <p:sldMasterId id="2147484554" r:id="rId25"/>
    <p:sldMasterId id="2147484567" r:id="rId26"/>
    <p:sldMasterId id="2147484605" r:id="rId27"/>
    <p:sldMasterId id="2147484608" r:id="rId28"/>
    <p:sldMasterId id="2147484614" r:id="rId29"/>
    <p:sldMasterId id="2147484620" r:id="rId30"/>
    <p:sldMasterId id="2147484625" r:id="rId31"/>
    <p:sldMasterId id="2147484631" r:id="rId32"/>
    <p:sldMasterId id="2147484637" r:id="rId33"/>
  </p:sldMasterIdLst>
  <p:notesMasterIdLst>
    <p:notesMasterId r:id="rId73"/>
  </p:notesMasterIdLst>
  <p:handoutMasterIdLst>
    <p:handoutMasterId r:id="rId74"/>
  </p:handoutMasterIdLst>
  <p:sldIdLst>
    <p:sldId id="290" r:id="rId34"/>
    <p:sldId id="510" r:id="rId35"/>
    <p:sldId id="579" r:id="rId36"/>
    <p:sldId id="539" r:id="rId37"/>
    <p:sldId id="573" r:id="rId38"/>
    <p:sldId id="523" r:id="rId39"/>
    <p:sldId id="555" r:id="rId40"/>
    <p:sldId id="526" r:id="rId41"/>
    <p:sldId id="556" r:id="rId42"/>
    <p:sldId id="522" r:id="rId43"/>
    <p:sldId id="525" r:id="rId44"/>
    <p:sldId id="557" r:id="rId45"/>
    <p:sldId id="529" r:id="rId46"/>
    <p:sldId id="530" r:id="rId47"/>
    <p:sldId id="558" r:id="rId48"/>
    <p:sldId id="580" r:id="rId49"/>
    <p:sldId id="531" r:id="rId50"/>
    <p:sldId id="527" r:id="rId51"/>
    <p:sldId id="540" r:id="rId52"/>
    <p:sldId id="533" r:id="rId53"/>
    <p:sldId id="574" r:id="rId54"/>
    <p:sldId id="541" r:id="rId55"/>
    <p:sldId id="553" r:id="rId56"/>
    <p:sldId id="542" r:id="rId57"/>
    <p:sldId id="544" r:id="rId58"/>
    <p:sldId id="576" r:id="rId59"/>
    <p:sldId id="566" r:id="rId60"/>
    <p:sldId id="567" r:id="rId61"/>
    <p:sldId id="568" r:id="rId62"/>
    <p:sldId id="569" r:id="rId63"/>
    <p:sldId id="572" r:id="rId64"/>
    <p:sldId id="570" r:id="rId65"/>
    <p:sldId id="571" r:id="rId66"/>
    <p:sldId id="581" r:id="rId67"/>
    <p:sldId id="583" r:id="rId68"/>
    <p:sldId id="582" r:id="rId69"/>
    <p:sldId id="559" r:id="rId70"/>
    <p:sldId id="584" r:id="rId71"/>
    <p:sldId id="477" r:id="rId72"/>
  </p:sldIdLst>
  <p:sldSz cx="9144000" cy="6858000" type="screen4x3"/>
  <p:notesSz cx="7315200" cy="9601200"/>
  <p:defaultTextStyle>
    <a:defPPr>
      <a:defRPr lang="en-US"/>
    </a:defPPr>
    <a:lvl1pPr algn="l" rtl="0" fontAlgn="base">
      <a:spcBef>
        <a:spcPct val="0"/>
      </a:spcBef>
      <a:spcAft>
        <a:spcPct val="0"/>
      </a:spcAft>
      <a:defRPr sz="1000" b="1" kern="1200">
        <a:solidFill>
          <a:schemeClr val="bg1"/>
        </a:solidFill>
        <a:latin typeface="Arial" pitchFamily="34" charset="0"/>
        <a:ea typeface="+mn-ea"/>
        <a:cs typeface="+mn-cs"/>
      </a:defRPr>
    </a:lvl1pPr>
    <a:lvl2pPr marL="457200" algn="l" rtl="0" fontAlgn="base">
      <a:spcBef>
        <a:spcPct val="0"/>
      </a:spcBef>
      <a:spcAft>
        <a:spcPct val="0"/>
      </a:spcAft>
      <a:defRPr sz="1000" b="1" kern="1200">
        <a:solidFill>
          <a:schemeClr val="bg1"/>
        </a:solidFill>
        <a:latin typeface="Arial" pitchFamily="34" charset="0"/>
        <a:ea typeface="+mn-ea"/>
        <a:cs typeface="+mn-cs"/>
      </a:defRPr>
    </a:lvl2pPr>
    <a:lvl3pPr marL="914400" algn="l" rtl="0" fontAlgn="base">
      <a:spcBef>
        <a:spcPct val="0"/>
      </a:spcBef>
      <a:spcAft>
        <a:spcPct val="0"/>
      </a:spcAft>
      <a:defRPr sz="1000" b="1" kern="1200">
        <a:solidFill>
          <a:schemeClr val="bg1"/>
        </a:solidFill>
        <a:latin typeface="Arial" pitchFamily="34" charset="0"/>
        <a:ea typeface="+mn-ea"/>
        <a:cs typeface="+mn-cs"/>
      </a:defRPr>
    </a:lvl3pPr>
    <a:lvl4pPr marL="1371600" algn="l" rtl="0" fontAlgn="base">
      <a:spcBef>
        <a:spcPct val="0"/>
      </a:spcBef>
      <a:spcAft>
        <a:spcPct val="0"/>
      </a:spcAft>
      <a:defRPr sz="1000" b="1" kern="1200">
        <a:solidFill>
          <a:schemeClr val="bg1"/>
        </a:solidFill>
        <a:latin typeface="Arial" pitchFamily="34" charset="0"/>
        <a:ea typeface="+mn-ea"/>
        <a:cs typeface="+mn-cs"/>
      </a:defRPr>
    </a:lvl4pPr>
    <a:lvl5pPr marL="1828800" algn="l" rtl="0" fontAlgn="base">
      <a:spcBef>
        <a:spcPct val="0"/>
      </a:spcBef>
      <a:spcAft>
        <a:spcPct val="0"/>
      </a:spcAft>
      <a:defRPr sz="1000" b="1" kern="1200">
        <a:solidFill>
          <a:schemeClr val="bg1"/>
        </a:solidFill>
        <a:latin typeface="Arial" pitchFamily="34" charset="0"/>
        <a:ea typeface="+mn-ea"/>
        <a:cs typeface="+mn-cs"/>
      </a:defRPr>
    </a:lvl5pPr>
    <a:lvl6pPr marL="2286000" algn="l" defTabSz="914400" rtl="0" eaLnBrk="1" latinLnBrk="0" hangingPunct="1">
      <a:defRPr sz="1000" b="1" kern="1200">
        <a:solidFill>
          <a:schemeClr val="bg1"/>
        </a:solidFill>
        <a:latin typeface="Arial" pitchFamily="34" charset="0"/>
        <a:ea typeface="+mn-ea"/>
        <a:cs typeface="+mn-cs"/>
      </a:defRPr>
    </a:lvl6pPr>
    <a:lvl7pPr marL="2743200" algn="l" defTabSz="914400" rtl="0" eaLnBrk="1" latinLnBrk="0" hangingPunct="1">
      <a:defRPr sz="1000" b="1" kern="1200">
        <a:solidFill>
          <a:schemeClr val="bg1"/>
        </a:solidFill>
        <a:latin typeface="Arial" pitchFamily="34" charset="0"/>
        <a:ea typeface="+mn-ea"/>
        <a:cs typeface="+mn-cs"/>
      </a:defRPr>
    </a:lvl7pPr>
    <a:lvl8pPr marL="3200400" algn="l" defTabSz="914400" rtl="0" eaLnBrk="1" latinLnBrk="0" hangingPunct="1">
      <a:defRPr sz="1000" b="1" kern="1200">
        <a:solidFill>
          <a:schemeClr val="bg1"/>
        </a:solidFill>
        <a:latin typeface="Arial" pitchFamily="34" charset="0"/>
        <a:ea typeface="+mn-ea"/>
        <a:cs typeface="+mn-cs"/>
      </a:defRPr>
    </a:lvl8pPr>
    <a:lvl9pPr marL="3657600" algn="l" defTabSz="914400" rtl="0" eaLnBrk="1" latinLnBrk="0" hangingPunct="1">
      <a:defRPr sz="1000" b="1" kern="1200">
        <a:solidFill>
          <a:schemeClr val="bg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00"/>
    <a:srgbClr val="000099"/>
    <a:srgbClr val="FF3399"/>
    <a:srgbClr val="0066CC"/>
    <a:srgbClr val="0066FF"/>
    <a:srgbClr val="99CC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7661" autoAdjust="0"/>
    <p:restoredTop sz="94660" autoAdjust="0"/>
  </p:normalViewPr>
  <p:slideViewPr>
    <p:cSldViewPr>
      <p:cViewPr>
        <p:scale>
          <a:sx n="80" d="100"/>
          <a:sy n="80" d="100"/>
        </p:scale>
        <p:origin x="-2568" y="-7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9.xml"/><Relationship Id="rId47" Type="http://schemas.openxmlformats.org/officeDocument/2006/relationships/slide" Target="slides/slide14.xml"/><Relationship Id="rId63" Type="http://schemas.openxmlformats.org/officeDocument/2006/relationships/slide" Target="slides/slide30.xml"/><Relationship Id="rId68" Type="http://schemas.openxmlformats.org/officeDocument/2006/relationships/slide" Target="slides/slide3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4.xml"/><Relationship Id="rId40" Type="http://schemas.openxmlformats.org/officeDocument/2006/relationships/slide" Target="slides/slide7.xml"/><Relationship Id="rId45" Type="http://schemas.openxmlformats.org/officeDocument/2006/relationships/slide" Target="slides/slide12.xml"/><Relationship Id="rId53" Type="http://schemas.openxmlformats.org/officeDocument/2006/relationships/slide" Target="slides/slide20.xml"/><Relationship Id="rId58" Type="http://schemas.openxmlformats.org/officeDocument/2006/relationships/slide" Target="slides/slide25.xml"/><Relationship Id="rId66" Type="http://schemas.openxmlformats.org/officeDocument/2006/relationships/slide" Target="slides/slide33.xml"/><Relationship Id="rId74"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2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2.xml"/><Relationship Id="rId43" Type="http://schemas.openxmlformats.org/officeDocument/2006/relationships/slide" Target="slides/slide10.xml"/><Relationship Id="rId48" Type="http://schemas.openxmlformats.org/officeDocument/2006/relationships/slide" Target="slides/slide15.xml"/><Relationship Id="rId56" Type="http://schemas.openxmlformats.org/officeDocument/2006/relationships/slide" Target="slides/slide23.xml"/><Relationship Id="rId64" Type="http://schemas.openxmlformats.org/officeDocument/2006/relationships/slide" Target="slides/slide31.xml"/><Relationship Id="rId69" Type="http://schemas.openxmlformats.org/officeDocument/2006/relationships/slide" Target="slides/slide36.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5.xml"/><Relationship Id="rId46" Type="http://schemas.openxmlformats.org/officeDocument/2006/relationships/slide" Target="slides/slide13.xml"/><Relationship Id="rId59" Type="http://schemas.openxmlformats.org/officeDocument/2006/relationships/slide" Target="slides/slide26.xml"/><Relationship Id="rId67" Type="http://schemas.openxmlformats.org/officeDocument/2006/relationships/slide" Target="slides/slide34.xml"/><Relationship Id="rId20" Type="http://schemas.openxmlformats.org/officeDocument/2006/relationships/slideMaster" Target="slideMasters/slideMaster20.xml"/><Relationship Id="rId41" Type="http://schemas.openxmlformats.org/officeDocument/2006/relationships/slide" Target="slides/slide8.xml"/><Relationship Id="rId54" Type="http://schemas.openxmlformats.org/officeDocument/2006/relationships/slide" Target="slides/slide21.xml"/><Relationship Id="rId62" Type="http://schemas.openxmlformats.org/officeDocument/2006/relationships/slide" Target="slides/slide29.xml"/><Relationship Id="rId70" Type="http://schemas.openxmlformats.org/officeDocument/2006/relationships/slide" Target="slides/slide3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3.xml"/><Relationship Id="rId49" Type="http://schemas.openxmlformats.org/officeDocument/2006/relationships/slide" Target="slides/slide16.xml"/><Relationship Id="rId57" Type="http://schemas.openxmlformats.org/officeDocument/2006/relationships/slide" Target="slides/slide2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1.xml"/><Relationship Id="rId52" Type="http://schemas.openxmlformats.org/officeDocument/2006/relationships/slide" Target="slides/slide19.xml"/><Relationship Id="rId60" Type="http://schemas.openxmlformats.org/officeDocument/2006/relationships/slide" Target="slides/slide27.xml"/><Relationship Id="rId65" Type="http://schemas.openxmlformats.org/officeDocument/2006/relationships/slide" Target="slides/slide32.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8.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00115\My%20Documents\Excel\Automation\Measures\MeasuresQual.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Documents%20and%20Settings\00115\My%20Documents\Excel\Automation\Measures\MeasuresQual.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Documents%20and%20Settings\00115\My%20Documents\Excel\Automation\Measures\MeasuresQual.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C:\Documents%20and%20Settings\00115\My%20Documents\Excel\Automation\Measures\MeasuresQual.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C:\Documents%20and%20Settings\00115\My%20Documents\Excel\Automation\Measures\MeasuresQual.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C:\Documents%20and%20Settings\00115\My%20Documents\Excel\Automation\Measures\MeasuresQual.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1.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Microsoft_Excel_Worksheet3.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000000"/>
                </a:solidFill>
                <a:latin typeface="Arial"/>
                <a:ea typeface="Arial"/>
                <a:cs typeface="Arial"/>
              </a:defRPr>
            </a:pPr>
            <a:r>
              <a:rPr lang="en-US"/>
              <a:t>Lost Specimens Per 100,000 Total Specimens Received (Log Scale)</a:t>
            </a:r>
          </a:p>
        </c:rich>
      </c:tx>
      <c:layout>
        <c:manualLayout>
          <c:xMode val="edge"/>
          <c:yMode val="edge"/>
          <c:x val="0.1592075590551181"/>
          <c:y val="6.8062992125984254E-2"/>
        </c:manualLayout>
      </c:layout>
      <c:overlay val="0"/>
      <c:spPr>
        <a:noFill/>
        <a:ln w="25400">
          <a:noFill/>
        </a:ln>
      </c:spPr>
    </c:title>
    <c:autoTitleDeleted val="0"/>
    <c:plotArea>
      <c:layout>
        <c:manualLayout>
          <c:layoutTarget val="inner"/>
          <c:xMode val="edge"/>
          <c:yMode val="edge"/>
          <c:x val="0.12099884514435695"/>
          <c:y val="0.16623038786818314"/>
          <c:w val="0.79181494661921703"/>
          <c:h val="0.70026178010471207"/>
        </c:manualLayout>
      </c:layout>
      <c:lineChart>
        <c:grouping val="standard"/>
        <c:varyColors val="0"/>
        <c:ser>
          <c:idx val="1"/>
          <c:order val="0"/>
          <c:spPr>
            <a:ln w="28575">
              <a:noFill/>
            </a:ln>
          </c:spPr>
          <c:marker>
            <c:symbol val="diamond"/>
            <c:size val="5"/>
            <c:spPr>
              <a:solidFill>
                <a:srgbClr val="FF6600"/>
              </a:solidFill>
              <a:ln>
                <a:solidFill>
                  <a:srgbClr val="FF6600"/>
                </a:solidFill>
              </a:ln>
            </c:spPr>
          </c:marker>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Sheet1!$G$8:$G$79</c:f>
              <c:numCache>
                <c:formatCode>General</c:formatCode>
                <c:ptCount val="72"/>
                <c:pt idx="0" formatCode="#,##0.000">
                  <c:v>64.467303865235309</c:v>
                </c:pt>
                <c:pt idx="12" formatCode="#,##0.000">
                  <c:v>23.831409798113913</c:v>
                </c:pt>
                <c:pt idx="24" formatCode="#,##0.000">
                  <c:v>9.1786626688491495</c:v>
                </c:pt>
                <c:pt idx="36" formatCode="#,##0.000">
                  <c:v>9.3948382074648702</c:v>
                </c:pt>
                <c:pt idx="48" formatCode="#,##0.000">
                  <c:v>5.5802325840941052</c:v>
                </c:pt>
                <c:pt idx="60" formatCode="#,##0.000">
                  <c:v>5.224296461409863</c:v>
                </c:pt>
              </c:numCache>
            </c:numRef>
          </c:val>
          <c:smooth val="0"/>
        </c:ser>
        <c:ser>
          <c:idx val="0"/>
          <c:order val="1"/>
          <c:spPr>
            <a:ln w="28575">
              <a:noFill/>
            </a:ln>
          </c:spPr>
          <c:marker>
            <c:symbol val="none"/>
          </c:marker>
          <c:trendline>
            <c:spPr>
              <a:ln w="15875">
                <a:solidFill>
                  <a:srgbClr val="FF0000"/>
                </a:solidFill>
              </a:ln>
            </c:spPr>
            <c:trendlineType val="linear"/>
            <c:dispRSqr val="0"/>
            <c:dispEq val="0"/>
          </c:trendline>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Sheet1!$J$8:$J$254</c:f>
              <c:numCache>
                <c:formatCode>General</c:formatCode>
                <c:ptCount val="247"/>
                <c:pt idx="0" formatCode="#,##0.0">
                  <c:v>23.3</c:v>
                </c:pt>
                <c:pt idx="73" formatCode="#,##0.0">
                  <c:v>23.3</c:v>
                </c:pt>
                <c:pt idx="204">
                  <c:v>23.3</c:v>
                </c:pt>
                <c:pt idx="216">
                  <c:v>23.3</c:v>
                </c:pt>
                <c:pt idx="221">
                  <c:v>23.3</c:v>
                </c:pt>
                <c:pt idx="228">
                  <c:v>23.3</c:v>
                </c:pt>
              </c:numCache>
            </c:numRef>
          </c:val>
          <c:smooth val="0"/>
        </c:ser>
        <c:ser>
          <c:idx val="2"/>
          <c:order val="2"/>
          <c:spPr>
            <a:ln w="28575">
              <a:noFill/>
            </a:ln>
          </c:spPr>
          <c:marker>
            <c:symbol val="none"/>
          </c:marker>
          <c:trendline>
            <c:spPr>
              <a:ln w="15875">
                <a:solidFill>
                  <a:srgbClr val="009242"/>
                </a:solidFill>
              </a:ln>
            </c:spPr>
            <c:trendlineType val="linear"/>
            <c:dispRSqr val="0"/>
            <c:dispEq val="0"/>
          </c:trendline>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Sheet1!$K$8:$K$254</c:f>
              <c:numCache>
                <c:formatCode>General</c:formatCode>
                <c:ptCount val="247"/>
                <c:pt idx="0">
                  <c:v>0.34</c:v>
                </c:pt>
                <c:pt idx="73">
                  <c:v>0.34</c:v>
                </c:pt>
                <c:pt idx="191">
                  <c:v>0.34</c:v>
                </c:pt>
                <c:pt idx="198">
                  <c:v>0.34</c:v>
                </c:pt>
                <c:pt idx="204">
                  <c:v>0.34</c:v>
                </c:pt>
                <c:pt idx="216">
                  <c:v>0.34</c:v>
                </c:pt>
                <c:pt idx="221">
                  <c:v>0.34</c:v>
                </c:pt>
                <c:pt idx="228">
                  <c:v>0.34</c:v>
                </c:pt>
              </c:numCache>
            </c:numRef>
          </c:val>
          <c:smooth val="0"/>
        </c:ser>
        <c:dLbls>
          <c:showLegendKey val="0"/>
          <c:showVal val="0"/>
          <c:showCatName val="0"/>
          <c:showSerName val="0"/>
          <c:showPercent val="0"/>
          <c:showBubbleSize val="0"/>
        </c:dLbls>
        <c:marker val="1"/>
        <c:smooth val="0"/>
        <c:axId val="48344064"/>
        <c:axId val="118202368"/>
      </c:lineChart>
      <c:dateAx>
        <c:axId val="48344064"/>
        <c:scaling>
          <c:orientation val="minMax"/>
        </c:scaling>
        <c:delete val="0"/>
        <c:axPos val="b"/>
        <c:title>
          <c:tx>
            <c:rich>
              <a:bodyPr/>
              <a:lstStyle/>
              <a:p>
                <a:pPr>
                  <a:defRPr sz="1200" b="1" i="0" u="none" strike="noStrike" baseline="0">
                    <a:solidFill>
                      <a:srgbClr val="000000"/>
                    </a:solidFill>
                    <a:latin typeface="Arial"/>
                    <a:ea typeface="Arial"/>
                    <a:cs typeface="Arial"/>
                  </a:defRPr>
                </a:pPr>
                <a:r>
                  <a:rPr lang="en-US"/>
                  <a:t>YEAR</a:t>
                </a:r>
              </a:p>
            </c:rich>
          </c:tx>
          <c:layout>
            <c:manualLayout>
              <c:xMode val="edge"/>
              <c:yMode val="edge"/>
              <c:x val="0.49466188393117522"/>
              <c:y val="0.93979062764453958"/>
            </c:manualLayout>
          </c:layout>
          <c:overlay val="0"/>
          <c:spPr>
            <a:noFill/>
            <a:ln w="25400">
              <a:noFill/>
            </a:ln>
          </c:spPr>
        </c:title>
        <c:numFmt formatCode="General" sourceLinked="0"/>
        <c:majorTickMark val="in"/>
        <c:minorTickMark val="none"/>
        <c:tickLblPos val="nextTo"/>
        <c:spPr>
          <a:ln>
            <a:solidFill>
              <a:schemeClr val="tx1"/>
            </a:solidFill>
          </a:ln>
        </c:spPr>
        <c:txPr>
          <a:bodyPr rot="-2700000" vert="horz"/>
          <a:lstStyle/>
          <a:p>
            <a:pPr>
              <a:defRPr sz="1100" b="1" i="0" u="none" strike="noStrike" baseline="0">
                <a:solidFill>
                  <a:srgbClr val="000000"/>
                </a:solidFill>
                <a:latin typeface="Arial"/>
                <a:ea typeface="Arial"/>
                <a:cs typeface="Arial"/>
              </a:defRPr>
            </a:pPr>
            <a:endParaRPr lang="en-US"/>
          </a:p>
        </c:txPr>
        <c:crossAx val="118202368"/>
        <c:crossesAt val="0.1"/>
        <c:auto val="0"/>
        <c:lblOffset val="10"/>
        <c:baseTimeUnit val="days"/>
        <c:majorUnit val="12"/>
        <c:majorTimeUnit val="days"/>
        <c:minorUnit val="12"/>
        <c:minorTimeUnit val="days"/>
      </c:dateAx>
      <c:valAx>
        <c:axId val="118202368"/>
        <c:scaling>
          <c:logBase val="10"/>
          <c:orientation val="minMax"/>
        </c:scaling>
        <c:delete val="0"/>
        <c:axPos val="l"/>
        <c:majorGridlines>
          <c:spPr>
            <a:ln w="3175">
              <a:solidFill>
                <a:srgbClr val="000000"/>
              </a:solidFill>
              <a:prstDash val="solid"/>
            </a:ln>
          </c:spPr>
        </c:majorGridlines>
        <c:title>
          <c:tx>
            <c:rich>
              <a:bodyPr/>
              <a:lstStyle/>
              <a:p>
                <a:pPr>
                  <a:defRPr sz="1200" b="1" i="0" u="none" strike="noStrike" baseline="0">
                    <a:solidFill>
                      <a:srgbClr val="000000"/>
                    </a:solidFill>
                    <a:latin typeface="Arial"/>
                    <a:ea typeface="Arial"/>
                    <a:cs typeface="Arial"/>
                  </a:defRPr>
                </a:pPr>
                <a:r>
                  <a:rPr lang="en-US" dirty="0"/>
                  <a:t>Lost Specimens Per </a:t>
                </a:r>
                <a:r>
                  <a:rPr lang="en-US" dirty="0" smtClean="0"/>
                  <a:t>100,000 Total Specimens</a:t>
                </a:r>
                <a:endParaRPr lang="en-US" dirty="0"/>
              </a:p>
            </c:rich>
          </c:tx>
          <c:layout>
            <c:manualLayout>
              <c:xMode val="edge"/>
              <c:yMode val="edge"/>
              <c:x val="3.113875765529309E-2"/>
              <c:y val="0.33769638860608875"/>
            </c:manualLayout>
          </c:layout>
          <c:overlay val="0"/>
          <c:spPr>
            <a:noFill/>
            <a:ln w="25400">
              <a:noFill/>
            </a:ln>
          </c:spPr>
        </c:title>
        <c:numFmt formatCode="#,##0.0" sourceLinked="0"/>
        <c:majorTickMark val="in"/>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48344064"/>
        <c:crosses val="autoZero"/>
        <c:crossBetween val="between"/>
      </c:valAx>
      <c:spPr>
        <a:noFill/>
        <a:ln w="254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000000"/>
                </a:solidFill>
                <a:latin typeface="Arial"/>
                <a:ea typeface="Arial"/>
                <a:cs typeface="Arial"/>
              </a:defRPr>
            </a:pPr>
            <a:r>
              <a:rPr lang="en-US"/>
              <a:t>Lost Specimens Per 100,000 Total Specimens Received (Log Scale)</a:t>
            </a:r>
          </a:p>
        </c:rich>
      </c:tx>
      <c:layout>
        <c:manualLayout>
          <c:xMode val="edge"/>
          <c:yMode val="edge"/>
          <c:x val="0.1592075590551181"/>
          <c:y val="6.8062992125984254E-2"/>
        </c:manualLayout>
      </c:layout>
      <c:overlay val="0"/>
      <c:spPr>
        <a:noFill/>
        <a:ln w="25400">
          <a:noFill/>
        </a:ln>
      </c:spPr>
    </c:title>
    <c:autoTitleDeleted val="0"/>
    <c:plotArea>
      <c:layout>
        <c:manualLayout>
          <c:layoutTarget val="inner"/>
          <c:xMode val="edge"/>
          <c:yMode val="edge"/>
          <c:x val="0.12099884514435695"/>
          <c:y val="0.16623038786818314"/>
          <c:w val="0.79181494661921703"/>
          <c:h val="0.70026178010471207"/>
        </c:manualLayout>
      </c:layout>
      <c:lineChart>
        <c:grouping val="standard"/>
        <c:varyColors val="0"/>
        <c:ser>
          <c:idx val="1"/>
          <c:order val="0"/>
          <c:spPr>
            <a:ln w="28575">
              <a:noFill/>
            </a:ln>
          </c:spPr>
          <c:marker>
            <c:symbol val="diamond"/>
            <c:size val="5"/>
            <c:spPr>
              <a:solidFill>
                <a:srgbClr val="FF6600"/>
              </a:solidFill>
              <a:ln>
                <a:solidFill>
                  <a:srgbClr val="FF6600"/>
                </a:solidFill>
              </a:ln>
            </c:spPr>
          </c:marker>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Sheet1!$G$8:$G$79</c:f>
              <c:numCache>
                <c:formatCode>General</c:formatCode>
                <c:ptCount val="72"/>
                <c:pt idx="0" formatCode="#,##0.000">
                  <c:v>64.467303865235309</c:v>
                </c:pt>
                <c:pt idx="12" formatCode="#,##0.000">
                  <c:v>23.831409798113913</c:v>
                </c:pt>
                <c:pt idx="24" formatCode="#,##0.000">
                  <c:v>9.1786626688491495</c:v>
                </c:pt>
                <c:pt idx="36" formatCode="#,##0.000">
                  <c:v>9.3948382074648702</c:v>
                </c:pt>
                <c:pt idx="48" formatCode="#,##0.000">
                  <c:v>5.5802325840941052</c:v>
                </c:pt>
                <c:pt idx="60" formatCode="#,##0.000">
                  <c:v>5.224296461409863</c:v>
                </c:pt>
              </c:numCache>
            </c:numRef>
          </c:val>
          <c:smooth val="0"/>
        </c:ser>
        <c:ser>
          <c:idx val="0"/>
          <c:order val="1"/>
          <c:spPr>
            <a:ln w="28575">
              <a:noFill/>
            </a:ln>
          </c:spPr>
          <c:marker>
            <c:symbol val="none"/>
          </c:marker>
          <c:trendline>
            <c:spPr>
              <a:ln w="15875">
                <a:solidFill>
                  <a:srgbClr val="FF0000"/>
                </a:solidFill>
              </a:ln>
            </c:spPr>
            <c:trendlineType val="linear"/>
            <c:dispRSqr val="0"/>
            <c:dispEq val="0"/>
          </c:trendline>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Sheet1!$J$8:$J$254</c:f>
              <c:numCache>
                <c:formatCode>General</c:formatCode>
                <c:ptCount val="247"/>
                <c:pt idx="0" formatCode="#,##0.0">
                  <c:v>23.3</c:v>
                </c:pt>
                <c:pt idx="73" formatCode="#,##0.0">
                  <c:v>23.3</c:v>
                </c:pt>
                <c:pt idx="204">
                  <c:v>23.3</c:v>
                </c:pt>
                <c:pt idx="216">
                  <c:v>23.3</c:v>
                </c:pt>
                <c:pt idx="221">
                  <c:v>23.3</c:v>
                </c:pt>
                <c:pt idx="228">
                  <c:v>23.3</c:v>
                </c:pt>
              </c:numCache>
            </c:numRef>
          </c:val>
          <c:smooth val="0"/>
        </c:ser>
        <c:ser>
          <c:idx val="2"/>
          <c:order val="2"/>
          <c:spPr>
            <a:ln w="28575">
              <a:noFill/>
            </a:ln>
          </c:spPr>
          <c:marker>
            <c:symbol val="none"/>
          </c:marker>
          <c:trendline>
            <c:spPr>
              <a:ln w="15875">
                <a:solidFill>
                  <a:srgbClr val="009242"/>
                </a:solidFill>
              </a:ln>
            </c:spPr>
            <c:trendlineType val="linear"/>
            <c:dispRSqr val="0"/>
            <c:dispEq val="0"/>
          </c:trendline>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Sheet1!$K$8:$K$254</c:f>
              <c:numCache>
                <c:formatCode>General</c:formatCode>
                <c:ptCount val="247"/>
                <c:pt idx="0">
                  <c:v>0.34</c:v>
                </c:pt>
                <c:pt idx="73">
                  <c:v>0.34</c:v>
                </c:pt>
                <c:pt idx="191">
                  <c:v>0.34</c:v>
                </c:pt>
                <c:pt idx="198">
                  <c:v>0.34</c:v>
                </c:pt>
                <c:pt idx="204">
                  <c:v>0.34</c:v>
                </c:pt>
                <c:pt idx="216">
                  <c:v>0.34</c:v>
                </c:pt>
                <c:pt idx="221">
                  <c:v>0.34</c:v>
                </c:pt>
                <c:pt idx="228">
                  <c:v>0.34</c:v>
                </c:pt>
              </c:numCache>
            </c:numRef>
          </c:val>
          <c:smooth val="0"/>
        </c:ser>
        <c:dLbls>
          <c:showLegendKey val="0"/>
          <c:showVal val="0"/>
          <c:showCatName val="0"/>
          <c:showSerName val="0"/>
          <c:showPercent val="0"/>
          <c:showBubbleSize val="0"/>
        </c:dLbls>
        <c:marker val="1"/>
        <c:smooth val="0"/>
        <c:axId val="48538624"/>
        <c:axId val="118205248"/>
      </c:lineChart>
      <c:dateAx>
        <c:axId val="48538624"/>
        <c:scaling>
          <c:orientation val="minMax"/>
        </c:scaling>
        <c:delete val="0"/>
        <c:axPos val="b"/>
        <c:title>
          <c:tx>
            <c:rich>
              <a:bodyPr/>
              <a:lstStyle/>
              <a:p>
                <a:pPr>
                  <a:defRPr sz="1200" b="1" i="0" u="none" strike="noStrike" baseline="0">
                    <a:solidFill>
                      <a:srgbClr val="000000"/>
                    </a:solidFill>
                    <a:latin typeface="Arial"/>
                    <a:ea typeface="Arial"/>
                    <a:cs typeface="Arial"/>
                  </a:defRPr>
                </a:pPr>
                <a:r>
                  <a:rPr lang="en-US"/>
                  <a:t>YEAR</a:t>
                </a:r>
              </a:p>
            </c:rich>
          </c:tx>
          <c:layout>
            <c:manualLayout>
              <c:xMode val="edge"/>
              <c:yMode val="edge"/>
              <c:x val="0.49466188393117522"/>
              <c:y val="0.93979062764453958"/>
            </c:manualLayout>
          </c:layout>
          <c:overlay val="0"/>
          <c:spPr>
            <a:noFill/>
            <a:ln w="25400">
              <a:noFill/>
            </a:ln>
          </c:spPr>
        </c:title>
        <c:numFmt formatCode="General" sourceLinked="0"/>
        <c:majorTickMark val="in"/>
        <c:minorTickMark val="none"/>
        <c:tickLblPos val="nextTo"/>
        <c:spPr>
          <a:ln>
            <a:solidFill>
              <a:schemeClr val="tx1"/>
            </a:solidFill>
          </a:ln>
        </c:spPr>
        <c:txPr>
          <a:bodyPr rot="-2700000" vert="horz"/>
          <a:lstStyle/>
          <a:p>
            <a:pPr>
              <a:defRPr sz="1100" b="1" i="0" u="none" strike="noStrike" baseline="0">
                <a:solidFill>
                  <a:srgbClr val="000000"/>
                </a:solidFill>
                <a:latin typeface="Arial"/>
                <a:ea typeface="Arial"/>
                <a:cs typeface="Arial"/>
              </a:defRPr>
            </a:pPr>
            <a:endParaRPr lang="en-US"/>
          </a:p>
        </c:txPr>
        <c:crossAx val="118205248"/>
        <c:crossesAt val="0.1"/>
        <c:auto val="0"/>
        <c:lblOffset val="10"/>
        <c:baseTimeUnit val="days"/>
        <c:majorUnit val="12"/>
        <c:majorTimeUnit val="days"/>
        <c:minorUnit val="12"/>
        <c:minorTimeUnit val="days"/>
      </c:dateAx>
      <c:valAx>
        <c:axId val="118205248"/>
        <c:scaling>
          <c:logBase val="10"/>
          <c:orientation val="minMax"/>
        </c:scaling>
        <c:delete val="0"/>
        <c:axPos val="l"/>
        <c:majorGridlines>
          <c:spPr>
            <a:ln w="3175">
              <a:solidFill>
                <a:srgbClr val="000000"/>
              </a:solidFill>
              <a:prstDash val="solid"/>
            </a:ln>
          </c:spPr>
        </c:majorGridlines>
        <c:title>
          <c:tx>
            <c:rich>
              <a:bodyPr/>
              <a:lstStyle/>
              <a:p>
                <a:pPr>
                  <a:defRPr sz="1200" b="1" i="0" u="none" strike="noStrike" baseline="0">
                    <a:solidFill>
                      <a:srgbClr val="000000"/>
                    </a:solidFill>
                    <a:latin typeface="Arial"/>
                    <a:ea typeface="Arial"/>
                    <a:cs typeface="Arial"/>
                  </a:defRPr>
                </a:pPr>
                <a:r>
                  <a:rPr lang="en-US" dirty="0"/>
                  <a:t>Lost Specimens Per </a:t>
                </a:r>
                <a:r>
                  <a:rPr lang="en-US" dirty="0" smtClean="0"/>
                  <a:t>100,000 Total Specimens</a:t>
                </a:r>
                <a:endParaRPr lang="en-US" dirty="0"/>
              </a:p>
            </c:rich>
          </c:tx>
          <c:layout>
            <c:manualLayout>
              <c:xMode val="edge"/>
              <c:yMode val="edge"/>
              <c:x val="3.113875765529309E-2"/>
              <c:y val="0.33769638860608875"/>
            </c:manualLayout>
          </c:layout>
          <c:overlay val="0"/>
          <c:spPr>
            <a:noFill/>
            <a:ln w="25400">
              <a:noFill/>
            </a:ln>
          </c:spPr>
        </c:title>
        <c:numFmt formatCode="#,##0.0" sourceLinked="0"/>
        <c:majorTickMark val="in"/>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48538624"/>
        <c:crosses val="autoZero"/>
        <c:crossBetween val="between"/>
      </c:valAx>
      <c:spPr>
        <a:noFill/>
        <a:ln w="254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000000"/>
                </a:solidFill>
                <a:latin typeface="Arial"/>
                <a:ea typeface="Arial"/>
                <a:cs typeface="Arial"/>
              </a:defRPr>
            </a:pPr>
            <a:r>
              <a:rPr lang="en-US"/>
              <a:t>Lost Specimens Per 100,000 Total Specimens Received (Log Scale)</a:t>
            </a:r>
          </a:p>
        </c:rich>
      </c:tx>
      <c:layout>
        <c:manualLayout>
          <c:xMode val="edge"/>
          <c:yMode val="edge"/>
          <c:x val="0.10854091571886847"/>
          <c:y val="6.8062992125984254E-2"/>
        </c:manualLayout>
      </c:layout>
      <c:overlay val="0"/>
      <c:spPr>
        <a:noFill/>
        <a:ln w="25400">
          <a:noFill/>
        </a:ln>
      </c:spPr>
    </c:title>
    <c:autoTitleDeleted val="0"/>
    <c:plotArea>
      <c:layout>
        <c:manualLayout>
          <c:layoutTarget val="inner"/>
          <c:xMode val="edge"/>
          <c:yMode val="edge"/>
          <c:x val="0.12366544181977253"/>
          <c:y val="0.15313942179753309"/>
          <c:w val="0.79181494661921703"/>
          <c:h val="0.70026178010471207"/>
        </c:manualLayout>
      </c:layout>
      <c:lineChart>
        <c:grouping val="standard"/>
        <c:varyColors val="0"/>
        <c:ser>
          <c:idx val="1"/>
          <c:order val="0"/>
          <c:spPr>
            <a:ln w="28575">
              <a:noFill/>
            </a:ln>
          </c:spPr>
          <c:marker>
            <c:symbol val="diamond"/>
            <c:size val="5"/>
            <c:spPr>
              <a:solidFill>
                <a:srgbClr val="FF6600"/>
              </a:solidFill>
              <a:ln>
                <a:solidFill>
                  <a:srgbClr val="FF6600"/>
                </a:solidFill>
              </a:ln>
            </c:spPr>
          </c:marker>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Sheet1!$G$8:$G$151</c:f>
              <c:numCache>
                <c:formatCode>General</c:formatCode>
                <c:ptCount val="144"/>
                <c:pt idx="0" formatCode="#,##0.000">
                  <c:v>64.467303865235309</c:v>
                </c:pt>
                <c:pt idx="12" formatCode="#,##0.000">
                  <c:v>23.831409798113913</c:v>
                </c:pt>
                <c:pt idx="24" formatCode="#,##0.000">
                  <c:v>9.1786626688491495</c:v>
                </c:pt>
                <c:pt idx="36" formatCode="#,##0.000">
                  <c:v>9.3948382074648702</c:v>
                </c:pt>
                <c:pt idx="48" formatCode="#,##0.000">
                  <c:v>5.5802325840941052</c:v>
                </c:pt>
                <c:pt idx="60" formatCode="#,##0.000">
                  <c:v>5.224296461409863</c:v>
                </c:pt>
                <c:pt idx="72" formatCode="#,##0.000">
                  <c:v>10.033702243700761</c:v>
                </c:pt>
                <c:pt idx="73" formatCode="#,##0.000">
                  <c:v>10.587306781651234</c:v>
                </c:pt>
                <c:pt idx="74" formatCode="#,##0.000">
                  <c:v>15.957419427900774</c:v>
                </c:pt>
                <c:pt idx="75" formatCode="#,##0.000">
                  <c:v>10.515699461309396</c:v>
                </c:pt>
                <c:pt idx="76" formatCode="#,##0.000">
                  <c:v>6.0505640987452054</c:v>
                </c:pt>
                <c:pt idx="77" formatCode="#,##0.000">
                  <c:v>6.2596904823813784</c:v>
                </c:pt>
                <c:pt idx="78" formatCode="#,##0.000">
                  <c:v>13.302065268800252</c:v>
                </c:pt>
                <c:pt idx="79" formatCode="#,##0.000">
                  <c:v>10.529338566095531</c:v>
                </c:pt>
                <c:pt idx="80" formatCode="#,##0.000">
                  <c:v>9.1042823669217459</c:v>
                </c:pt>
                <c:pt idx="81" formatCode="#,##0.000">
                  <c:v>7.1136235375575616</c:v>
                </c:pt>
                <c:pt idx="82" formatCode="#,##0.000">
                  <c:v>5.2815506632747375</c:v>
                </c:pt>
                <c:pt idx="83" formatCode="#,##0.000">
                  <c:v>5.7513332636202028</c:v>
                </c:pt>
                <c:pt idx="84" formatCode="#,##0.000">
                  <c:v>13.711708783619077</c:v>
                </c:pt>
                <c:pt idx="85" formatCode="#,##0.000">
                  <c:v>3.6406828100610271</c:v>
                </c:pt>
                <c:pt idx="86" formatCode="#,##0.000">
                  <c:v>6.0994777908629816</c:v>
                </c:pt>
                <c:pt idx="87" formatCode="#,##0.000">
                  <c:v>4.4692011099870399</c:v>
                </c:pt>
                <c:pt idx="88" formatCode="#,##0.000">
                  <c:v>8.5042329819667746</c:v>
                </c:pt>
                <c:pt idx="89" formatCode="#,##0.000">
                  <c:v>5.6328263789592263</c:v>
                </c:pt>
                <c:pt idx="90" formatCode="#,##0.000">
                  <c:v>5.4749271150327807</c:v>
                </c:pt>
                <c:pt idx="91" formatCode="#,##0.000">
                  <c:v>6.6086573411168628</c:v>
                </c:pt>
                <c:pt idx="92" formatCode="#,##0.000">
                  <c:v>4.4311117216198372</c:v>
                </c:pt>
                <c:pt idx="93" formatCode="#,##0.000">
                  <c:v>9.65522084123306</c:v>
                </c:pt>
                <c:pt idx="94" formatCode="#,##0.000">
                  <c:v>8.7810630103992882</c:v>
                </c:pt>
                <c:pt idx="95" formatCode="#,##0.000">
                  <c:v>9.1596061369361124</c:v>
                </c:pt>
                <c:pt idx="96" formatCode="#,##0.000">
                  <c:v>7.1421369273686688</c:v>
                </c:pt>
                <c:pt idx="97" formatCode="#,##0.000">
                  <c:v>10.312425234917047</c:v>
                </c:pt>
                <c:pt idx="98" formatCode="#,##0.000">
                  <c:v>7.4806345074189196</c:v>
                </c:pt>
                <c:pt idx="99" formatCode="#,##0.000">
                  <c:v>5.1833278260475177</c:v>
                </c:pt>
                <c:pt idx="100" formatCode="#,##0.000">
                  <c:v>7.2120932379413807</c:v>
                </c:pt>
                <c:pt idx="101" formatCode="#,##0.000">
                  <c:v>5.6672877069445526</c:v>
                </c:pt>
                <c:pt idx="102" formatCode="#,##0.000">
                  <c:v>5.7873128485153842</c:v>
                </c:pt>
                <c:pt idx="103" formatCode="#,##0.000">
                  <c:v>4.6592644096711995</c:v>
                </c:pt>
                <c:pt idx="104" formatCode="#,##0.000">
                  <c:v>4.3660904466822386</c:v>
                </c:pt>
                <c:pt idx="105" formatCode="#,##0.000">
                  <c:v>4.2496575756684223</c:v>
                </c:pt>
                <c:pt idx="106" formatCode="#,##0.000">
                  <c:v>9.9290692118180743</c:v>
                </c:pt>
                <c:pt idx="107" formatCode="#,##0.000">
                  <c:v>6.8625616070871551</c:v>
                </c:pt>
                <c:pt idx="108" formatCode="#,##0.000">
                  <c:v>4.5993626597457213</c:v>
                </c:pt>
                <c:pt idx="109" formatCode="#,##0.000">
                  <c:v>4.671073962334658</c:v>
                </c:pt>
                <c:pt idx="110" formatCode="#,##0.000">
                  <c:v>5.9017609730598668</c:v>
                </c:pt>
                <c:pt idx="111" formatCode="#,##0.000">
                  <c:v>7.1340754357136564</c:v>
                </c:pt>
                <c:pt idx="112" formatCode="#,##0.000">
                  <c:v>3.9808283307590644</c:v>
                </c:pt>
                <c:pt idx="113" formatCode="#,##0.000">
                  <c:v>5.1534836260941486</c:v>
                </c:pt>
                <c:pt idx="114" formatCode="#,##0.000">
                  <c:v>3.5753083703469422</c:v>
                </c:pt>
                <c:pt idx="115" formatCode="#,##0.000">
                  <c:v>5.0892167978082448</c:v>
                </c:pt>
                <c:pt idx="116" formatCode="#,##0.000">
                  <c:v>10.156408693885842</c:v>
                </c:pt>
                <c:pt idx="117" formatCode="#,##0.000">
                  <c:v>5.8582798416590647</c:v>
                </c:pt>
                <c:pt idx="118" formatCode="#,##0.000">
                  <c:v>6.2779893692713351</c:v>
                </c:pt>
                <c:pt idx="119" formatCode="#,##0.000">
                  <c:v>4.8692743062716248</c:v>
                </c:pt>
                <c:pt idx="120" formatCode="#,##0.000">
                  <c:v>8.7117957714745771</c:v>
                </c:pt>
                <c:pt idx="121" formatCode="#,##0.000">
                  <c:v>6.1596803393716053</c:v>
                </c:pt>
                <c:pt idx="122" formatCode="#,##0.000">
                  <c:v>6.9500149135736686</c:v>
                </c:pt>
                <c:pt idx="123" formatCode="#,##0.000">
                  <c:v>8.4950612802829628</c:v>
                </c:pt>
                <c:pt idx="124" formatCode="#,##0.000">
                  <c:v>6.2924082094952434</c:v>
                </c:pt>
                <c:pt idx="125" formatCode="#,##0.000">
                  <c:v>7.6836135786802036</c:v>
                </c:pt>
                <c:pt idx="126" formatCode="#,##0.000">
                  <c:v>5.0424494627137397</c:v>
                </c:pt>
                <c:pt idx="127" formatCode="#,##0.000">
                  <c:v>7.5284008923664523</c:v>
                </c:pt>
                <c:pt idx="128" formatCode="#,##0.000">
                  <c:v>6.7549783025438312</c:v>
                </c:pt>
                <c:pt idx="129" formatCode="#,##0.000">
                  <c:v>7.8074780024307282</c:v>
                </c:pt>
                <c:pt idx="130" formatCode="#,##0.000">
                  <c:v>10.032605969400553</c:v>
                </c:pt>
                <c:pt idx="132" formatCode="#,##0.000">
                  <c:v>4.8533610873685893</c:v>
                </c:pt>
                <c:pt idx="133" formatCode="#,##0.000">
                  <c:v>6.0525767164098809</c:v>
                </c:pt>
                <c:pt idx="134" formatCode="#,##0.000">
                  <c:v>3.3670438557462208</c:v>
                </c:pt>
                <c:pt idx="135" formatCode="#,##0.000">
                  <c:v>6.3125762299942068</c:v>
                </c:pt>
                <c:pt idx="136" formatCode="#,##0.000">
                  <c:v>5.0628716608060094</c:v>
                </c:pt>
                <c:pt idx="137" formatCode="#,##0.000">
                  <c:v>9.0662418484771958</c:v>
                </c:pt>
                <c:pt idx="138" formatCode="#,##0.000">
                  <c:v>7.5543743261154717</c:v>
                </c:pt>
                <c:pt idx="139" formatCode="#,##0.000">
                  <c:v>4.0850727142943146</c:v>
                </c:pt>
                <c:pt idx="140" formatCode="#,##0.000">
                  <c:v>5.7083538587414981</c:v>
                </c:pt>
                <c:pt idx="141" formatCode="#,##0.000">
                  <c:v>6.6917499357807868</c:v>
                </c:pt>
                <c:pt idx="142" formatCode="#,##0.000">
                  <c:v>3.1121441700786789</c:v>
                </c:pt>
                <c:pt idx="143" formatCode="#,##0.000">
                  <c:v>5.3471289259623163</c:v>
                </c:pt>
              </c:numCache>
            </c:numRef>
          </c:val>
          <c:smooth val="0"/>
        </c:ser>
        <c:ser>
          <c:idx val="0"/>
          <c:order val="1"/>
          <c:spPr>
            <a:ln w="28575">
              <a:noFill/>
            </a:ln>
          </c:spPr>
          <c:marker>
            <c:symbol val="none"/>
          </c:marker>
          <c:trendline>
            <c:spPr>
              <a:ln w="15875">
                <a:solidFill>
                  <a:srgbClr val="FF0000"/>
                </a:solidFill>
              </a:ln>
            </c:spPr>
            <c:trendlineType val="linear"/>
            <c:dispRSqr val="0"/>
            <c:dispEq val="0"/>
          </c:trendline>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Sheet1!$J$8:$J$254</c:f>
              <c:numCache>
                <c:formatCode>General</c:formatCode>
                <c:ptCount val="247"/>
                <c:pt idx="0" formatCode="#,##0.0">
                  <c:v>23.3</c:v>
                </c:pt>
                <c:pt idx="73" formatCode="#,##0.0">
                  <c:v>23.3</c:v>
                </c:pt>
                <c:pt idx="204">
                  <c:v>23.3</c:v>
                </c:pt>
                <c:pt idx="216">
                  <c:v>23.3</c:v>
                </c:pt>
                <c:pt idx="221">
                  <c:v>23.3</c:v>
                </c:pt>
                <c:pt idx="228">
                  <c:v>23.3</c:v>
                </c:pt>
              </c:numCache>
            </c:numRef>
          </c:val>
          <c:smooth val="0"/>
        </c:ser>
        <c:ser>
          <c:idx val="2"/>
          <c:order val="2"/>
          <c:spPr>
            <a:ln w="28575">
              <a:noFill/>
            </a:ln>
          </c:spPr>
          <c:marker>
            <c:symbol val="none"/>
          </c:marker>
          <c:trendline>
            <c:spPr>
              <a:ln w="15875">
                <a:solidFill>
                  <a:srgbClr val="00B050"/>
                </a:solidFill>
              </a:ln>
            </c:spPr>
            <c:trendlineType val="linear"/>
            <c:dispRSqr val="0"/>
            <c:dispEq val="0"/>
          </c:trendline>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Sheet1!$K$8:$K$254</c:f>
              <c:numCache>
                <c:formatCode>General</c:formatCode>
                <c:ptCount val="247"/>
                <c:pt idx="0">
                  <c:v>0.34</c:v>
                </c:pt>
                <c:pt idx="73">
                  <c:v>0.34</c:v>
                </c:pt>
                <c:pt idx="191">
                  <c:v>0.34</c:v>
                </c:pt>
                <c:pt idx="198">
                  <c:v>0.34</c:v>
                </c:pt>
                <c:pt idx="204">
                  <c:v>0.34</c:v>
                </c:pt>
                <c:pt idx="216">
                  <c:v>0.34</c:v>
                </c:pt>
                <c:pt idx="221">
                  <c:v>0.34</c:v>
                </c:pt>
                <c:pt idx="228">
                  <c:v>0.34</c:v>
                </c:pt>
              </c:numCache>
            </c:numRef>
          </c:val>
          <c:smooth val="0"/>
        </c:ser>
        <c:dLbls>
          <c:showLegendKey val="0"/>
          <c:showVal val="0"/>
          <c:showCatName val="0"/>
          <c:showSerName val="0"/>
          <c:showPercent val="0"/>
          <c:showBubbleSize val="0"/>
        </c:dLbls>
        <c:marker val="1"/>
        <c:smooth val="0"/>
        <c:axId val="48782336"/>
        <c:axId val="118208128"/>
      </c:lineChart>
      <c:dateAx>
        <c:axId val="48782336"/>
        <c:scaling>
          <c:orientation val="minMax"/>
        </c:scaling>
        <c:delete val="0"/>
        <c:axPos val="b"/>
        <c:title>
          <c:tx>
            <c:rich>
              <a:bodyPr/>
              <a:lstStyle/>
              <a:p>
                <a:pPr>
                  <a:defRPr sz="1200" b="1" i="0" u="none" strike="noStrike" baseline="0">
                    <a:solidFill>
                      <a:srgbClr val="000000"/>
                    </a:solidFill>
                    <a:latin typeface="Arial"/>
                    <a:ea typeface="Arial"/>
                    <a:cs typeface="Arial"/>
                  </a:defRPr>
                </a:pPr>
                <a:r>
                  <a:rPr lang="en-US"/>
                  <a:t>YEAR</a:t>
                </a:r>
              </a:p>
            </c:rich>
          </c:tx>
          <c:layout>
            <c:manualLayout>
              <c:xMode val="edge"/>
              <c:yMode val="edge"/>
              <c:x val="0.49466188393117522"/>
              <c:y val="0.93979065388565564"/>
            </c:manualLayout>
          </c:layout>
          <c:overlay val="0"/>
          <c:spPr>
            <a:noFill/>
            <a:ln w="25400">
              <a:noFill/>
            </a:ln>
          </c:spPr>
        </c:title>
        <c:numFmt formatCode="General" sourceLinked="0"/>
        <c:majorTickMark val="in"/>
        <c:minorTickMark val="none"/>
        <c:tickLblPos val="nextTo"/>
        <c:spPr>
          <a:ln>
            <a:solidFill>
              <a:schemeClr val="tx1"/>
            </a:solidFill>
          </a:ln>
        </c:spPr>
        <c:txPr>
          <a:bodyPr rot="-2700000" vert="horz"/>
          <a:lstStyle/>
          <a:p>
            <a:pPr>
              <a:defRPr sz="1100" b="1" i="0" u="none" strike="noStrike" baseline="0">
                <a:solidFill>
                  <a:srgbClr val="000000"/>
                </a:solidFill>
                <a:latin typeface="Arial"/>
                <a:ea typeface="Arial"/>
                <a:cs typeface="Arial"/>
              </a:defRPr>
            </a:pPr>
            <a:endParaRPr lang="en-US"/>
          </a:p>
        </c:txPr>
        <c:crossAx val="118208128"/>
        <c:crossesAt val="0.1"/>
        <c:auto val="0"/>
        <c:lblOffset val="10"/>
        <c:baseTimeUnit val="days"/>
        <c:majorUnit val="12"/>
        <c:majorTimeUnit val="days"/>
        <c:minorUnit val="12"/>
        <c:minorTimeUnit val="days"/>
      </c:dateAx>
      <c:valAx>
        <c:axId val="118208128"/>
        <c:scaling>
          <c:logBase val="10"/>
          <c:orientation val="minMax"/>
        </c:scaling>
        <c:delete val="0"/>
        <c:axPos val="l"/>
        <c:majorGridlines>
          <c:spPr>
            <a:ln w="3175">
              <a:solidFill>
                <a:srgbClr val="000000"/>
              </a:solidFill>
              <a:prstDash val="solid"/>
            </a:ln>
          </c:spPr>
        </c:majorGridlines>
        <c:title>
          <c:tx>
            <c:rich>
              <a:bodyPr/>
              <a:lstStyle/>
              <a:p>
                <a:pPr>
                  <a:defRPr sz="1200" b="1" i="0" u="none" strike="noStrike" baseline="0">
                    <a:solidFill>
                      <a:srgbClr val="000000"/>
                    </a:solidFill>
                    <a:latin typeface="Arial"/>
                    <a:ea typeface="Arial"/>
                    <a:cs typeface="Arial"/>
                  </a:defRPr>
                </a:pPr>
                <a:r>
                  <a:rPr lang="en-US"/>
                  <a:t>Lost Specimens Per 100,000</a:t>
                </a:r>
              </a:p>
            </c:rich>
          </c:tx>
          <c:layout>
            <c:manualLayout>
              <c:xMode val="edge"/>
              <c:yMode val="edge"/>
              <c:x val="3.113875765529309E-2"/>
              <c:y val="0.33769633687093459"/>
            </c:manualLayout>
          </c:layout>
          <c:overlay val="0"/>
          <c:spPr>
            <a:noFill/>
            <a:ln w="25400">
              <a:noFill/>
            </a:ln>
          </c:spPr>
        </c:title>
        <c:numFmt formatCode="#,##0.0" sourceLinked="0"/>
        <c:majorTickMark val="in"/>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48782336"/>
        <c:crosses val="autoZero"/>
        <c:crossBetween val="between"/>
      </c:valAx>
      <c:spPr>
        <a:noFill/>
        <a:ln w="254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000000"/>
                </a:solidFill>
                <a:latin typeface="Arial"/>
                <a:ea typeface="Arial"/>
                <a:cs typeface="Arial"/>
              </a:defRPr>
            </a:pPr>
            <a:r>
              <a:rPr lang="en-US"/>
              <a:t>Lost Specimens Per 100,000 Total Specimens Received (Log Scale)</a:t>
            </a:r>
          </a:p>
        </c:rich>
      </c:tx>
      <c:layout>
        <c:manualLayout>
          <c:xMode val="edge"/>
          <c:yMode val="edge"/>
          <c:x val="0.10854091571886847"/>
          <c:y val="6.8062992125984254E-2"/>
        </c:manualLayout>
      </c:layout>
      <c:overlay val="0"/>
      <c:spPr>
        <a:noFill/>
        <a:ln w="25400">
          <a:noFill/>
        </a:ln>
      </c:spPr>
    </c:title>
    <c:autoTitleDeleted val="0"/>
    <c:plotArea>
      <c:layout>
        <c:manualLayout>
          <c:layoutTarget val="inner"/>
          <c:xMode val="edge"/>
          <c:yMode val="edge"/>
          <c:x val="0.12631098196058826"/>
          <c:y val="0.15122364014842973"/>
          <c:w val="0.79181494661921703"/>
          <c:h val="0.70026178010471207"/>
        </c:manualLayout>
      </c:layout>
      <c:lineChart>
        <c:grouping val="standard"/>
        <c:varyColors val="0"/>
        <c:ser>
          <c:idx val="1"/>
          <c:order val="0"/>
          <c:spPr>
            <a:ln w="28575">
              <a:noFill/>
            </a:ln>
          </c:spPr>
          <c:marker>
            <c:symbol val="diamond"/>
            <c:size val="5"/>
            <c:spPr>
              <a:solidFill>
                <a:srgbClr val="FF6600"/>
              </a:solidFill>
              <a:ln>
                <a:solidFill>
                  <a:srgbClr val="FF6600"/>
                </a:solidFill>
              </a:ln>
            </c:spPr>
          </c:marker>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Sheet1!$G$8:$G$151</c:f>
              <c:numCache>
                <c:formatCode>General</c:formatCode>
                <c:ptCount val="144"/>
                <c:pt idx="0" formatCode="#,##0.000">
                  <c:v>64.467303865235309</c:v>
                </c:pt>
                <c:pt idx="12" formatCode="#,##0.000">
                  <c:v>23.831409798113913</c:v>
                </c:pt>
                <c:pt idx="24" formatCode="#,##0.000">
                  <c:v>9.1786626688491495</c:v>
                </c:pt>
                <c:pt idx="36" formatCode="#,##0.000">
                  <c:v>9.3948382074648702</c:v>
                </c:pt>
                <c:pt idx="48" formatCode="#,##0.000">
                  <c:v>5.5802325840941052</c:v>
                </c:pt>
                <c:pt idx="60" formatCode="#,##0.000">
                  <c:v>5.224296461409863</c:v>
                </c:pt>
                <c:pt idx="72" formatCode="#,##0.000">
                  <c:v>10.033702243700761</c:v>
                </c:pt>
                <c:pt idx="73" formatCode="#,##0.000">
                  <c:v>10.587306781651234</c:v>
                </c:pt>
                <c:pt idx="74" formatCode="#,##0.000">
                  <c:v>15.957419427900774</c:v>
                </c:pt>
                <c:pt idx="75" formatCode="#,##0.000">
                  <c:v>10.515699461309396</c:v>
                </c:pt>
                <c:pt idx="76" formatCode="#,##0.000">
                  <c:v>6.0505640987452054</c:v>
                </c:pt>
                <c:pt idx="77" formatCode="#,##0.000">
                  <c:v>6.2596904823813784</c:v>
                </c:pt>
                <c:pt idx="78" formatCode="#,##0.000">
                  <c:v>13.302065268800252</c:v>
                </c:pt>
                <c:pt idx="79" formatCode="#,##0.000">
                  <c:v>10.529338566095531</c:v>
                </c:pt>
                <c:pt idx="80" formatCode="#,##0.000">
                  <c:v>9.1042823669217459</c:v>
                </c:pt>
                <c:pt idx="81" formatCode="#,##0.000">
                  <c:v>7.1136235375575616</c:v>
                </c:pt>
                <c:pt idx="82" formatCode="#,##0.000">
                  <c:v>5.2815506632747375</c:v>
                </c:pt>
                <c:pt idx="83" formatCode="#,##0.000">
                  <c:v>5.7513332636202028</c:v>
                </c:pt>
                <c:pt idx="84" formatCode="#,##0.000">
                  <c:v>13.711708783619077</c:v>
                </c:pt>
                <c:pt idx="85" formatCode="#,##0.000">
                  <c:v>3.6406828100610271</c:v>
                </c:pt>
                <c:pt idx="86" formatCode="#,##0.000">
                  <c:v>6.0994777908629816</c:v>
                </c:pt>
                <c:pt idx="87" formatCode="#,##0.000">
                  <c:v>4.4692011099870399</c:v>
                </c:pt>
                <c:pt idx="88" formatCode="#,##0.000">
                  <c:v>8.5042329819667746</c:v>
                </c:pt>
                <c:pt idx="89" formatCode="#,##0.000">
                  <c:v>5.6328263789592263</c:v>
                </c:pt>
                <c:pt idx="90" formatCode="#,##0.000">
                  <c:v>5.4749271150327807</c:v>
                </c:pt>
                <c:pt idx="91" formatCode="#,##0.000">
                  <c:v>6.6086573411168628</c:v>
                </c:pt>
                <c:pt idx="92" formatCode="#,##0.000">
                  <c:v>4.4311117216198372</c:v>
                </c:pt>
                <c:pt idx="93" formatCode="#,##0.000">
                  <c:v>9.65522084123306</c:v>
                </c:pt>
                <c:pt idx="94" formatCode="#,##0.000">
                  <c:v>8.7810630103992882</c:v>
                </c:pt>
                <c:pt idx="95" formatCode="#,##0.000">
                  <c:v>9.1596061369361124</c:v>
                </c:pt>
                <c:pt idx="96" formatCode="#,##0.000">
                  <c:v>7.1421369273686688</c:v>
                </c:pt>
                <c:pt idx="97" formatCode="#,##0.000">
                  <c:v>10.312425234917047</c:v>
                </c:pt>
                <c:pt idx="98" formatCode="#,##0.000">
                  <c:v>7.4806345074189196</c:v>
                </c:pt>
                <c:pt idx="99" formatCode="#,##0.000">
                  <c:v>5.1833278260475177</c:v>
                </c:pt>
                <c:pt idx="100" formatCode="#,##0.000">
                  <c:v>7.2120932379413807</c:v>
                </c:pt>
                <c:pt idx="101" formatCode="#,##0.000">
                  <c:v>5.6672877069445526</c:v>
                </c:pt>
                <c:pt idx="102" formatCode="#,##0.000">
                  <c:v>5.7873128485153842</c:v>
                </c:pt>
                <c:pt idx="103" formatCode="#,##0.000">
                  <c:v>4.6592644096711995</c:v>
                </c:pt>
                <c:pt idx="104" formatCode="#,##0.000">
                  <c:v>4.3660904466822386</c:v>
                </c:pt>
                <c:pt idx="105" formatCode="#,##0.000">
                  <c:v>4.2496575756684223</c:v>
                </c:pt>
                <c:pt idx="106" formatCode="#,##0.000">
                  <c:v>9.9290692118180743</c:v>
                </c:pt>
                <c:pt idx="107" formatCode="#,##0.000">
                  <c:v>6.8625616070871551</c:v>
                </c:pt>
                <c:pt idx="108" formatCode="#,##0.000">
                  <c:v>4.5993626597457213</c:v>
                </c:pt>
                <c:pt idx="109" formatCode="#,##0.000">
                  <c:v>4.671073962334658</c:v>
                </c:pt>
                <c:pt idx="110" formatCode="#,##0.000">
                  <c:v>5.9017609730598668</c:v>
                </c:pt>
                <c:pt idx="111" formatCode="#,##0.000">
                  <c:v>7.1340754357136564</c:v>
                </c:pt>
                <c:pt idx="112" formatCode="#,##0.000">
                  <c:v>3.9808283307590644</c:v>
                </c:pt>
                <c:pt idx="113" formatCode="#,##0.000">
                  <c:v>5.1534836260941486</c:v>
                </c:pt>
                <c:pt idx="114" formatCode="#,##0.000">
                  <c:v>3.5753083703469422</c:v>
                </c:pt>
                <c:pt idx="115" formatCode="#,##0.000">
                  <c:v>5.0892167978082448</c:v>
                </c:pt>
                <c:pt idx="116" formatCode="#,##0.000">
                  <c:v>10.156408693885842</c:v>
                </c:pt>
                <c:pt idx="117" formatCode="#,##0.000">
                  <c:v>5.8582798416590647</c:v>
                </c:pt>
                <c:pt idx="118" formatCode="#,##0.000">
                  <c:v>6.2779893692713351</c:v>
                </c:pt>
                <c:pt idx="119" formatCode="#,##0.000">
                  <c:v>4.8692743062716248</c:v>
                </c:pt>
                <c:pt idx="120" formatCode="#,##0.000">
                  <c:v>8.7117957714745771</c:v>
                </c:pt>
                <c:pt idx="121" formatCode="#,##0.000">
                  <c:v>6.1596803393716053</c:v>
                </c:pt>
                <c:pt idx="122" formatCode="#,##0.000">
                  <c:v>6.9500149135736686</c:v>
                </c:pt>
                <c:pt idx="123" formatCode="#,##0.000">
                  <c:v>8.4950612802829628</c:v>
                </c:pt>
                <c:pt idx="124" formatCode="#,##0.000">
                  <c:v>6.2924082094952434</c:v>
                </c:pt>
                <c:pt idx="125" formatCode="#,##0.000">
                  <c:v>7.6836135786802036</c:v>
                </c:pt>
                <c:pt idx="126" formatCode="#,##0.000">
                  <c:v>5.0424494627137397</c:v>
                </c:pt>
                <c:pt idx="127" formatCode="#,##0.000">
                  <c:v>7.5284008923664523</c:v>
                </c:pt>
                <c:pt idx="128" formatCode="#,##0.000">
                  <c:v>6.7549783025438312</c:v>
                </c:pt>
                <c:pt idx="129" formatCode="#,##0.000">
                  <c:v>7.8074780024307282</c:v>
                </c:pt>
                <c:pt idx="130" formatCode="#,##0.000">
                  <c:v>10.032605969400553</c:v>
                </c:pt>
                <c:pt idx="132" formatCode="#,##0.000">
                  <c:v>4.8533610873685893</c:v>
                </c:pt>
                <c:pt idx="133" formatCode="#,##0.000">
                  <c:v>6.0525767164098809</c:v>
                </c:pt>
                <c:pt idx="134" formatCode="#,##0.000">
                  <c:v>3.3670438557462208</c:v>
                </c:pt>
                <c:pt idx="135" formatCode="#,##0.000">
                  <c:v>6.3125762299942068</c:v>
                </c:pt>
                <c:pt idx="136" formatCode="#,##0.000">
                  <c:v>5.0628716608060094</c:v>
                </c:pt>
                <c:pt idx="137" formatCode="#,##0.000">
                  <c:v>9.0662418484771958</c:v>
                </c:pt>
                <c:pt idx="138" formatCode="#,##0.000">
                  <c:v>7.5543743261154717</c:v>
                </c:pt>
                <c:pt idx="139" formatCode="#,##0.000">
                  <c:v>4.0850727142943146</c:v>
                </c:pt>
                <c:pt idx="140" formatCode="#,##0.000">
                  <c:v>5.7083538587414981</c:v>
                </c:pt>
                <c:pt idx="141" formatCode="#,##0.000">
                  <c:v>6.6917499357807868</c:v>
                </c:pt>
                <c:pt idx="142" formatCode="#,##0.000">
                  <c:v>3.1121441700786789</c:v>
                </c:pt>
                <c:pt idx="143" formatCode="#,##0.000">
                  <c:v>5.3471289259623163</c:v>
                </c:pt>
              </c:numCache>
            </c:numRef>
          </c:val>
          <c:smooth val="0"/>
        </c:ser>
        <c:ser>
          <c:idx val="0"/>
          <c:order val="1"/>
          <c:spPr>
            <a:ln w="28575">
              <a:noFill/>
            </a:ln>
          </c:spPr>
          <c:marker>
            <c:symbol val="none"/>
          </c:marker>
          <c:trendline>
            <c:spPr>
              <a:ln w="15875">
                <a:solidFill>
                  <a:srgbClr val="FF0000"/>
                </a:solidFill>
              </a:ln>
            </c:spPr>
            <c:trendlineType val="linear"/>
            <c:dispRSqr val="0"/>
            <c:dispEq val="0"/>
          </c:trendline>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Sheet1!$J$8:$J$254</c:f>
              <c:numCache>
                <c:formatCode>General</c:formatCode>
                <c:ptCount val="247"/>
                <c:pt idx="0" formatCode="#,##0.0">
                  <c:v>23.3</c:v>
                </c:pt>
                <c:pt idx="73" formatCode="#,##0.0">
                  <c:v>23.3</c:v>
                </c:pt>
                <c:pt idx="204">
                  <c:v>23.3</c:v>
                </c:pt>
                <c:pt idx="216">
                  <c:v>23.3</c:v>
                </c:pt>
                <c:pt idx="221">
                  <c:v>23.3</c:v>
                </c:pt>
                <c:pt idx="228">
                  <c:v>23.3</c:v>
                </c:pt>
              </c:numCache>
            </c:numRef>
          </c:val>
          <c:smooth val="0"/>
        </c:ser>
        <c:ser>
          <c:idx val="2"/>
          <c:order val="2"/>
          <c:spPr>
            <a:ln w="28575">
              <a:noFill/>
            </a:ln>
          </c:spPr>
          <c:marker>
            <c:symbol val="none"/>
          </c:marker>
          <c:trendline>
            <c:spPr>
              <a:ln w="15875">
                <a:solidFill>
                  <a:srgbClr val="00B050"/>
                </a:solidFill>
              </a:ln>
            </c:spPr>
            <c:trendlineType val="linear"/>
            <c:dispRSqr val="0"/>
            <c:dispEq val="0"/>
          </c:trendline>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Sheet1!$K$8:$K$254</c:f>
              <c:numCache>
                <c:formatCode>General</c:formatCode>
                <c:ptCount val="247"/>
                <c:pt idx="0">
                  <c:v>0.34</c:v>
                </c:pt>
                <c:pt idx="73">
                  <c:v>0.34</c:v>
                </c:pt>
                <c:pt idx="191">
                  <c:v>0.34</c:v>
                </c:pt>
                <c:pt idx="198">
                  <c:v>0.34</c:v>
                </c:pt>
                <c:pt idx="204">
                  <c:v>0.34</c:v>
                </c:pt>
                <c:pt idx="216">
                  <c:v>0.34</c:v>
                </c:pt>
                <c:pt idx="221">
                  <c:v>0.34</c:v>
                </c:pt>
                <c:pt idx="228">
                  <c:v>0.34</c:v>
                </c:pt>
              </c:numCache>
            </c:numRef>
          </c:val>
          <c:smooth val="0"/>
        </c:ser>
        <c:dLbls>
          <c:showLegendKey val="0"/>
          <c:showVal val="0"/>
          <c:showCatName val="0"/>
          <c:showSerName val="0"/>
          <c:showPercent val="0"/>
          <c:showBubbleSize val="0"/>
        </c:dLbls>
        <c:marker val="1"/>
        <c:smooth val="0"/>
        <c:axId val="79732224"/>
        <c:axId val="47432256"/>
      </c:lineChart>
      <c:dateAx>
        <c:axId val="79732224"/>
        <c:scaling>
          <c:orientation val="minMax"/>
        </c:scaling>
        <c:delete val="0"/>
        <c:axPos val="b"/>
        <c:title>
          <c:tx>
            <c:rich>
              <a:bodyPr/>
              <a:lstStyle/>
              <a:p>
                <a:pPr>
                  <a:defRPr sz="1200" b="1" i="0" u="none" strike="noStrike" baseline="0">
                    <a:solidFill>
                      <a:srgbClr val="000000"/>
                    </a:solidFill>
                    <a:latin typeface="Arial"/>
                    <a:ea typeface="Arial"/>
                    <a:cs typeface="Arial"/>
                  </a:defRPr>
                </a:pPr>
                <a:r>
                  <a:rPr lang="en-US"/>
                  <a:t>YEAR</a:t>
                </a:r>
              </a:p>
            </c:rich>
          </c:tx>
          <c:layout>
            <c:manualLayout>
              <c:xMode val="edge"/>
              <c:yMode val="edge"/>
              <c:x val="0.49466188393117522"/>
              <c:y val="0.93979065388565564"/>
            </c:manualLayout>
          </c:layout>
          <c:overlay val="0"/>
          <c:spPr>
            <a:noFill/>
            <a:ln w="25400">
              <a:noFill/>
            </a:ln>
          </c:spPr>
        </c:title>
        <c:numFmt formatCode="General" sourceLinked="0"/>
        <c:majorTickMark val="in"/>
        <c:minorTickMark val="none"/>
        <c:tickLblPos val="nextTo"/>
        <c:spPr>
          <a:ln>
            <a:solidFill>
              <a:schemeClr val="tx1"/>
            </a:solidFill>
          </a:ln>
        </c:spPr>
        <c:txPr>
          <a:bodyPr rot="-2700000" vert="horz"/>
          <a:lstStyle/>
          <a:p>
            <a:pPr>
              <a:defRPr sz="1100" b="1" i="0" u="none" strike="noStrike" baseline="0">
                <a:solidFill>
                  <a:srgbClr val="000000"/>
                </a:solidFill>
                <a:latin typeface="Arial"/>
                <a:ea typeface="Arial"/>
                <a:cs typeface="Arial"/>
              </a:defRPr>
            </a:pPr>
            <a:endParaRPr lang="en-US"/>
          </a:p>
        </c:txPr>
        <c:crossAx val="47432256"/>
        <c:crossesAt val="0.1"/>
        <c:auto val="0"/>
        <c:lblOffset val="10"/>
        <c:baseTimeUnit val="days"/>
        <c:majorUnit val="12"/>
        <c:majorTimeUnit val="days"/>
        <c:minorUnit val="12"/>
        <c:minorTimeUnit val="days"/>
      </c:dateAx>
      <c:valAx>
        <c:axId val="47432256"/>
        <c:scaling>
          <c:logBase val="10"/>
          <c:orientation val="minMax"/>
        </c:scaling>
        <c:delete val="0"/>
        <c:axPos val="l"/>
        <c:majorGridlines>
          <c:spPr>
            <a:ln w="3175">
              <a:solidFill>
                <a:srgbClr val="000000"/>
              </a:solidFill>
              <a:prstDash val="solid"/>
            </a:ln>
          </c:spPr>
        </c:majorGridlines>
        <c:title>
          <c:tx>
            <c:rich>
              <a:bodyPr/>
              <a:lstStyle/>
              <a:p>
                <a:pPr>
                  <a:defRPr sz="1200" b="1" i="0" u="none" strike="noStrike" baseline="0">
                    <a:solidFill>
                      <a:srgbClr val="000000"/>
                    </a:solidFill>
                    <a:latin typeface="Arial"/>
                    <a:ea typeface="Arial"/>
                    <a:cs typeface="Arial"/>
                  </a:defRPr>
                </a:pPr>
                <a:r>
                  <a:rPr lang="en-US"/>
                  <a:t>Lost Specimens Per 100,000</a:t>
                </a:r>
              </a:p>
            </c:rich>
          </c:tx>
          <c:layout>
            <c:manualLayout>
              <c:xMode val="edge"/>
              <c:yMode val="edge"/>
              <c:x val="3.113875765529309E-2"/>
              <c:y val="0.33769633687093459"/>
            </c:manualLayout>
          </c:layout>
          <c:overlay val="0"/>
          <c:spPr>
            <a:noFill/>
            <a:ln w="25400">
              <a:noFill/>
            </a:ln>
          </c:spPr>
        </c:title>
        <c:numFmt formatCode="#,##0.0" sourceLinked="0"/>
        <c:majorTickMark val="in"/>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79732224"/>
        <c:crosses val="autoZero"/>
        <c:crossBetween val="between"/>
      </c:valAx>
      <c:spPr>
        <a:noFill/>
        <a:ln w="254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000000"/>
                </a:solidFill>
                <a:latin typeface="Arial"/>
                <a:ea typeface="Arial"/>
                <a:cs typeface="Arial"/>
              </a:defRPr>
            </a:pPr>
            <a:r>
              <a:rPr lang="en-US"/>
              <a:t>Lost Specimens Per 100,000 Total Specimens Received (Log Scale)</a:t>
            </a:r>
          </a:p>
        </c:rich>
      </c:tx>
      <c:layout>
        <c:manualLayout>
          <c:xMode val="edge"/>
          <c:yMode val="edge"/>
          <c:x val="0.10854091571886847"/>
          <c:y val="6.8062940577599651E-2"/>
        </c:manualLayout>
      </c:layout>
      <c:overlay val="0"/>
      <c:spPr>
        <a:noFill/>
        <a:ln w="25400">
          <a:noFill/>
        </a:ln>
      </c:spPr>
    </c:title>
    <c:autoTitleDeleted val="0"/>
    <c:plotArea>
      <c:layout>
        <c:manualLayout>
          <c:layoutTarget val="inner"/>
          <c:xMode val="edge"/>
          <c:yMode val="edge"/>
          <c:x val="0.12366544181977253"/>
          <c:y val="0.15968487671781684"/>
          <c:w val="0.79181494661921703"/>
          <c:h val="0.70026178010471207"/>
        </c:manualLayout>
      </c:layout>
      <c:lineChart>
        <c:grouping val="standard"/>
        <c:varyColors val="0"/>
        <c:ser>
          <c:idx val="1"/>
          <c:order val="0"/>
          <c:spPr>
            <a:ln w="28575">
              <a:noFill/>
            </a:ln>
          </c:spPr>
          <c:marker>
            <c:symbol val="diamond"/>
            <c:size val="5"/>
            <c:spPr>
              <a:solidFill>
                <a:srgbClr val="FF6600"/>
              </a:solidFill>
              <a:ln>
                <a:solidFill>
                  <a:srgbClr val="FF6600"/>
                </a:solidFill>
              </a:ln>
            </c:spPr>
          </c:marker>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Sheet1!$G$8:$G$212</c:f>
              <c:numCache>
                <c:formatCode>General</c:formatCode>
                <c:ptCount val="205"/>
                <c:pt idx="0" formatCode="#,##0.000">
                  <c:v>64.467303865235309</c:v>
                </c:pt>
                <c:pt idx="12" formatCode="#,##0.000">
                  <c:v>23.831409798113913</c:v>
                </c:pt>
                <c:pt idx="24" formatCode="#,##0.000">
                  <c:v>9.1786626688491495</c:v>
                </c:pt>
                <c:pt idx="36" formatCode="#,##0.000">
                  <c:v>9.3948382074648702</c:v>
                </c:pt>
                <c:pt idx="48" formatCode="#,##0.000">
                  <c:v>5.5802325840941052</c:v>
                </c:pt>
                <c:pt idx="60" formatCode="#,##0.000">
                  <c:v>5.224296461409863</c:v>
                </c:pt>
                <c:pt idx="72" formatCode="#,##0.000">
                  <c:v>10.033702243700761</c:v>
                </c:pt>
                <c:pt idx="73" formatCode="#,##0.000">
                  <c:v>10.587306781651234</c:v>
                </c:pt>
                <c:pt idx="74" formatCode="#,##0.000">
                  <c:v>15.957419427900774</c:v>
                </c:pt>
                <c:pt idx="75" formatCode="#,##0.000">
                  <c:v>10.515699461309396</c:v>
                </c:pt>
                <c:pt idx="76" formatCode="#,##0.000">
                  <c:v>6.0505640987452054</c:v>
                </c:pt>
                <c:pt idx="77" formatCode="#,##0.000">
                  <c:v>6.2596904823813784</c:v>
                </c:pt>
                <c:pt idx="78" formatCode="#,##0.000">
                  <c:v>13.302065268800252</c:v>
                </c:pt>
                <c:pt idx="79" formatCode="#,##0.000">
                  <c:v>10.529338566095531</c:v>
                </c:pt>
                <c:pt idx="80" formatCode="#,##0.000">
                  <c:v>9.1042823669217459</c:v>
                </c:pt>
                <c:pt idx="81" formatCode="#,##0.000">
                  <c:v>7.1136235375575616</c:v>
                </c:pt>
                <c:pt idx="82" formatCode="#,##0.000">
                  <c:v>5.2815506632747375</c:v>
                </c:pt>
                <c:pt idx="83" formatCode="#,##0.000">
                  <c:v>5.7513332636202028</c:v>
                </c:pt>
                <c:pt idx="84" formatCode="#,##0.000">
                  <c:v>13.711708783619077</c:v>
                </c:pt>
                <c:pt idx="85" formatCode="#,##0.000">
                  <c:v>3.6406828100610271</c:v>
                </c:pt>
                <c:pt idx="86" formatCode="#,##0.000">
                  <c:v>6.0994777908629816</c:v>
                </c:pt>
                <c:pt idx="87" formatCode="#,##0.000">
                  <c:v>4.4692011099870399</c:v>
                </c:pt>
                <c:pt idx="88" formatCode="#,##0.000">
                  <c:v>8.5042329819667746</c:v>
                </c:pt>
                <c:pt idx="89" formatCode="#,##0.000">
                  <c:v>5.6328263789592263</c:v>
                </c:pt>
                <c:pt idx="90" formatCode="#,##0.000">
                  <c:v>5.4749271150327807</c:v>
                </c:pt>
                <c:pt idx="91" formatCode="#,##0.000">
                  <c:v>6.6086573411168628</c:v>
                </c:pt>
                <c:pt idx="92" formatCode="#,##0.000">
                  <c:v>4.4311117216198372</c:v>
                </c:pt>
                <c:pt idx="93" formatCode="#,##0.000">
                  <c:v>9.65522084123306</c:v>
                </c:pt>
                <c:pt idx="94" formatCode="#,##0.000">
                  <c:v>8.7810630103992882</c:v>
                </c:pt>
                <c:pt idx="95" formatCode="#,##0.000">
                  <c:v>9.1596061369361124</c:v>
                </c:pt>
                <c:pt idx="96" formatCode="#,##0.000">
                  <c:v>7.1421369273686688</c:v>
                </c:pt>
                <c:pt idx="97" formatCode="#,##0.000">
                  <c:v>10.312425234917047</c:v>
                </c:pt>
                <c:pt idx="98" formatCode="#,##0.000">
                  <c:v>7.4806345074189196</c:v>
                </c:pt>
                <c:pt idx="99" formatCode="#,##0.000">
                  <c:v>5.1833278260475177</c:v>
                </c:pt>
                <c:pt idx="100" formatCode="#,##0.000">
                  <c:v>7.2120932379413807</c:v>
                </c:pt>
                <c:pt idx="101" formatCode="#,##0.000">
                  <c:v>5.6672877069445526</c:v>
                </c:pt>
                <c:pt idx="102" formatCode="#,##0.000">
                  <c:v>5.7873128485153842</c:v>
                </c:pt>
                <c:pt idx="103" formatCode="#,##0.000">
                  <c:v>4.6592644096711995</c:v>
                </c:pt>
                <c:pt idx="104" formatCode="#,##0.000">
                  <c:v>4.3660904466822386</c:v>
                </c:pt>
                <c:pt idx="105" formatCode="#,##0.000">
                  <c:v>4.2496575756684223</c:v>
                </c:pt>
                <c:pt idx="106" formatCode="#,##0.000">
                  <c:v>9.9290692118180743</c:v>
                </c:pt>
                <c:pt idx="107" formatCode="#,##0.000">
                  <c:v>6.8625616070871551</c:v>
                </c:pt>
                <c:pt idx="108" formatCode="#,##0.000">
                  <c:v>4.5993626597457213</c:v>
                </c:pt>
                <c:pt idx="109" formatCode="#,##0.000">
                  <c:v>4.671073962334658</c:v>
                </c:pt>
                <c:pt idx="110" formatCode="#,##0.000">
                  <c:v>5.9017609730598668</c:v>
                </c:pt>
                <c:pt idx="111" formatCode="#,##0.000">
                  <c:v>7.1340754357136564</c:v>
                </c:pt>
                <c:pt idx="112" formatCode="#,##0.000">
                  <c:v>3.9808283307590644</c:v>
                </c:pt>
                <c:pt idx="113" formatCode="#,##0.000">
                  <c:v>5.1534836260941486</c:v>
                </c:pt>
                <c:pt idx="114" formatCode="#,##0.000">
                  <c:v>3.5753083703469422</c:v>
                </c:pt>
                <c:pt idx="115" formatCode="#,##0.000">
                  <c:v>5.0892167978082448</c:v>
                </c:pt>
                <c:pt idx="116" formatCode="#,##0.000">
                  <c:v>10.156408693885842</c:v>
                </c:pt>
                <c:pt idx="117" formatCode="#,##0.000">
                  <c:v>5.8582798416590647</c:v>
                </c:pt>
                <c:pt idx="118" formatCode="#,##0.000">
                  <c:v>6.2779893692713351</c:v>
                </c:pt>
                <c:pt idx="119" formatCode="#,##0.000">
                  <c:v>4.8692743062716248</c:v>
                </c:pt>
                <c:pt idx="120" formatCode="#,##0.000">
                  <c:v>8.7117957714745771</c:v>
                </c:pt>
                <c:pt idx="121" formatCode="#,##0.000">
                  <c:v>6.1596803393716053</c:v>
                </c:pt>
                <c:pt idx="122" formatCode="#,##0.000">
                  <c:v>6.9500149135736686</c:v>
                </c:pt>
                <c:pt idx="123" formatCode="#,##0.000">
                  <c:v>8.4950612802829628</c:v>
                </c:pt>
                <c:pt idx="124" formatCode="#,##0.000">
                  <c:v>6.2924082094952434</c:v>
                </c:pt>
                <c:pt idx="125" formatCode="#,##0.000">
                  <c:v>7.6836135786802036</c:v>
                </c:pt>
                <c:pt idx="126" formatCode="#,##0.000">
                  <c:v>5.0424494627137397</c:v>
                </c:pt>
                <c:pt idx="127" formatCode="#,##0.000">
                  <c:v>7.5284008923664523</c:v>
                </c:pt>
                <c:pt idx="128" formatCode="#,##0.000">
                  <c:v>6.7549783025438312</c:v>
                </c:pt>
                <c:pt idx="129" formatCode="#,##0.000">
                  <c:v>7.8074780024307282</c:v>
                </c:pt>
                <c:pt idx="130" formatCode="#,##0.000">
                  <c:v>10.032605969400553</c:v>
                </c:pt>
                <c:pt idx="132" formatCode="#,##0.000">
                  <c:v>4.8533610873685893</c:v>
                </c:pt>
                <c:pt idx="133" formatCode="#,##0.000">
                  <c:v>6.0525767164098809</c:v>
                </c:pt>
                <c:pt idx="134" formatCode="#,##0.000">
                  <c:v>3.3670438557462208</c:v>
                </c:pt>
                <c:pt idx="135" formatCode="#,##0.000">
                  <c:v>6.3125762299942068</c:v>
                </c:pt>
                <c:pt idx="136" formatCode="#,##0.000">
                  <c:v>5.0628716608060094</c:v>
                </c:pt>
                <c:pt idx="137" formatCode="#,##0.000">
                  <c:v>9.0662418484771958</c:v>
                </c:pt>
                <c:pt idx="138" formatCode="#,##0.000">
                  <c:v>7.5543743261154717</c:v>
                </c:pt>
                <c:pt idx="139" formatCode="#,##0.000">
                  <c:v>4.0850727142943146</c:v>
                </c:pt>
                <c:pt idx="140" formatCode="#,##0.000">
                  <c:v>5.7083538587414981</c:v>
                </c:pt>
                <c:pt idx="141" formatCode="#,##0.000">
                  <c:v>6.6917499357807868</c:v>
                </c:pt>
                <c:pt idx="142" formatCode="#,##0.000">
                  <c:v>3.1121441700786789</c:v>
                </c:pt>
                <c:pt idx="143" formatCode="#,##0.000">
                  <c:v>5.3471289259623163</c:v>
                </c:pt>
                <c:pt idx="144" formatCode="#,##0.000">
                  <c:v>4.6672158423974555</c:v>
                </c:pt>
                <c:pt idx="145" formatCode="#,##0.000">
                  <c:v>5.819681330877982</c:v>
                </c:pt>
                <c:pt idx="146" formatCode="#,##0.000">
                  <c:v>4.5700159080077558</c:v>
                </c:pt>
                <c:pt idx="147" formatCode="#,##0.000">
                  <c:v>2.8663972253274856</c:v>
                </c:pt>
                <c:pt idx="148" formatCode="#,##0.000">
                  <c:v>3.1772698117666214</c:v>
                </c:pt>
                <c:pt idx="149" formatCode="#,##0.000">
                  <c:v>3.2500969950821972</c:v>
                </c:pt>
                <c:pt idx="150" formatCode="#,##0.000">
                  <c:v>5.0648298217179901</c:v>
                </c:pt>
                <c:pt idx="151" formatCode="#,##0.000">
                  <c:v>3.4185631778963304</c:v>
                </c:pt>
                <c:pt idx="152" formatCode="#,##0.000">
                  <c:v>2.6616931029828073</c:v>
                </c:pt>
                <c:pt idx="153" formatCode="#,##0.000">
                  <c:v>6.056109857832821</c:v>
                </c:pt>
                <c:pt idx="154" formatCode="#,##0.000">
                  <c:v>4.2947385717940243</c:v>
                </c:pt>
                <c:pt idx="155" formatCode="#,##0.000">
                  <c:v>3.533422015297639</c:v>
                </c:pt>
                <c:pt idx="156" formatCode="#,##0.000">
                  <c:v>5.588108505101145</c:v>
                </c:pt>
                <c:pt idx="157" formatCode="#,##0.000">
                  <c:v>3.5220224235427633</c:v>
                </c:pt>
                <c:pt idx="158" formatCode="#,##0.000">
                  <c:v>2.1285118025979455</c:v>
                </c:pt>
                <c:pt idx="159" formatCode="#,##0.000">
                  <c:v>5.2860455445684122</c:v>
                </c:pt>
                <c:pt idx="160" formatCode="#,##0.000">
                  <c:v>3.806050895962505</c:v>
                </c:pt>
                <c:pt idx="161" formatCode="#,##0.000">
                  <c:v>3.02520944848541</c:v>
                </c:pt>
                <c:pt idx="162" formatCode="#,##0.000">
                  <c:v>2.3576180078490543</c:v>
                </c:pt>
                <c:pt idx="163" formatCode="#,##0.000">
                  <c:v>2.4104249022850825</c:v>
                </c:pt>
                <c:pt idx="164" formatCode="#,##0.000">
                  <c:v>1.7616923521411609</c:v>
                </c:pt>
                <c:pt idx="165" formatCode="#,##0.000">
                  <c:v>1.6174744753541821</c:v>
                </c:pt>
                <c:pt idx="166" formatCode="#,##0.000">
                  <c:v>1.9666667858585931</c:v>
                </c:pt>
                <c:pt idx="167" formatCode="#,##0.000">
                  <c:v>2.7954981298117514</c:v>
                </c:pt>
                <c:pt idx="168" formatCode="#,##0.000">
                  <c:v>2.3994138047504703</c:v>
                </c:pt>
                <c:pt idx="169" formatCode="#,##0.000">
                  <c:v>1.9489654537014398</c:v>
                </c:pt>
                <c:pt idx="170" formatCode="#,##0.000">
                  <c:v>2.5657331674159218</c:v>
                </c:pt>
                <c:pt idx="171" formatCode="#,##0.000">
                  <c:v>2.3609331667039171</c:v>
                </c:pt>
                <c:pt idx="172" formatCode="#,##0.000">
                  <c:v>2.8754442138450949</c:v>
                </c:pt>
                <c:pt idx="173" formatCode="#,##0.000">
                  <c:v>1.458172326805582</c:v>
                </c:pt>
                <c:pt idx="174" formatCode="#,##0.000">
                  <c:v>1.2894657098831099</c:v>
                </c:pt>
                <c:pt idx="175" formatCode="#,##0.000">
                  <c:v>0.87059175863017602</c:v>
                </c:pt>
                <c:pt idx="176" formatCode="0.000">
                  <c:v>2.7575345802496183</c:v>
                </c:pt>
                <c:pt idx="177" formatCode="0.000">
                  <c:v>2.266200908422821</c:v>
                </c:pt>
                <c:pt idx="178" formatCode="0.000">
                  <c:v>1.5937194703113968</c:v>
                </c:pt>
                <c:pt idx="179" formatCode="0.000">
                  <c:v>2.4848012987228119</c:v>
                </c:pt>
                <c:pt idx="180" formatCode="0.000">
                  <c:v>2.3883611748007425</c:v>
                </c:pt>
                <c:pt idx="181" formatCode="0.000">
                  <c:v>2.5424469462828632</c:v>
                </c:pt>
                <c:pt idx="182" formatCode="0.000">
                  <c:v>2.175572008086434</c:v>
                </c:pt>
                <c:pt idx="183" formatCode="0.000">
                  <c:v>3.3199812348886724</c:v>
                </c:pt>
                <c:pt idx="184" formatCode="0.000">
                  <c:v>2.5516876224012655</c:v>
                </c:pt>
                <c:pt idx="185" formatCode="0.000">
                  <c:v>0.8857199796284404</c:v>
                </c:pt>
                <c:pt idx="186" formatCode="0.000">
                  <c:v>1.7864878987775956</c:v>
                </c:pt>
                <c:pt idx="187" formatCode="0.000">
                  <c:v>3.1592582061731904</c:v>
                </c:pt>
                <c:pt idx="188" formatCode="0.000">
                  <c:v>4.0509945191544521</c:v>
                </c:pt>
                <c:pt idx="189" formatCode="0.000">
                  <c:v>2.8561998578247181</c:v>
                </c:pt>
                <c:pt idx="190" formatCode="0.000">
                  <c:v>2.6821596153187075</c:v>
                </c:pt>
                <c:pt idx="191" formatCode="0.000">
                  <c:v>0.47662094812616473</c:v>
                </c:pt>
                <c:pt idx="192" formatCode="0.000">
                  <c:v>1.7103665315477108</c:v>
                </c:pt>
                <c:pt idx="193" formatCode="0.000">
                  <c:v>1.9245630501659567</c:v>
                </c:pt>
                <c:pt idx="194" formatCode="0.000">
                  <c:v>2.7156653153717221</c:v>
                </c:pt>
                <c:pt idx="195" formatCode="0.000">
                  <c:v>2.4644360138182377</c:v>
                </c:pt>
                <c:pt idx="196" formatCode="0.000">
                  <c:v>2.6037348520873045</c:v>
                </c:pt>
                <c:pt idx="197" formatCode="0.000">
                  <c:v>1.4823199655023718</c:v>
                </c:pt>
                <c:pt idx="198" formatCode="0.000">
                  <c:v>2.476239029896945</c:v>
                </c:pt>
                <c:pt idx="199" formatCode="0.000">
                  <c:v>1.7250278990089052</c:v>
                </c:pt>
                <c:pt idx="200" formatCode="0.000">
                  <c:v>1.1483194982098974</c:v>
                </c:pt>
                <c:pt idx="201" formatCode="0.000">
                  <c:v>2.6242260259687882</c:v>
                </c:pt>
                <c:pt idx="202" formatCode="0.000">
                  <c:v>1.2212293627503064</c:v>
                </c:pt>
                <c:pt idx="203" formatCode="0.000">
                  <c:v>3.0812526319032898</c:v>
                </c:pt>
                <c:pt idx="204" formatCode="0.000">
                  <c:v>2.2878891262013101</c:v>
                </c:pt>
              </c:numCache>
            </c:numRef>
          </c:val>
          <c:smooth val="0"/>
        </c:ser>
        <c:ser>
          <c:idx val="0"/>
          <c:order val="1"/>
          <c:spPr>
            <a:ln w="28575">
              <a:noFill/>
            </a:ln>
          </c:spPr>
          <c:marker>
            <c:symbol val="none"/>
          </c:marker>
          <c:trendline>
            <c:spPr>
              <a:ln w="15875">
                <a:solidFill>
                  <a:srgbClr val="FF0000"/>
                </a:solidFill>
              </a:ln>
            </c:spPr>
            <c:trendlineType val="linear"/>
            <c:dispRSqr val="0"/>
            <c:dispEq val="0"/>
          </c:trendline>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Sheet1!$J$8:$J$254</c:f>
              <c:numCache>
                <c:formatCode>General</c:formatCode>
                <c:ptCount val="247"/>
                <c:pt idx="0" formatCode="#,##0.0">
                  <c:v>23.3</c:v>
                </c:pt>
                <c:pt idx="73" formatCode="#,##0.0">
                  <c:v>23.3</c:v>
                </c:pt>
                <c:pt idx="204">
                  <c:v>23.3</c:v>
                </c:pt>
                <c:pt idx="216">
                  <c:v>23.3</c:v>
                </c:pt>
                <c:pt idx="221">
                  <c:v>23.3</c:v>
                </c:pt>
                <c:pt idx="228">
                  <c:v>23.3</c:v>
                </c:pt>
              </c:numCache>
            </c:numRef>
          </c:val>
          <c:smooth val="0"/>
        </c:ser>
        <c:ser>
          <c:idx val="2"/>
          <c:order val="2"/>
          <c:spPr>
            <a:ln w="28575">
              <a:noFill/>
            </a:ln>
          </c:spPr>
          <c:marker>
            <c:symbol val="none"/>
          </c:marker>
          <c:trendline>
            <c:spPr>
              <a:ln w="15875">
                <a:solidFill>
                  <a:srgbClr val="00B050"/>
                </a:solidFill>
              </a:ln>
            </c:spPr>
            <c:trendlineType val="linear"/>
            <c:dispRSqr val="0"/>
            <c:dispEq val="0"/>
          </c:trendline>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Sheet1!$K$8:$K$254</c:f>
              <c:numCache>
                <c:formatCode>General</c:formatCode>
                <c:ptCount val="247"/>
                <c:pt idx="0">
                  <c:v>0.34</c:v>
                </c:pt>
                <c:pt idx="73">
                  <c:v>0.34</c:v>
                </c:pt>
                <c:pt idx="191">
                  <c:v>0.34</c:v>
                </c:pt>
                <c:pt idx="198">
                  <c:v>0.34</c:v>
                </c:pt>
                <c:pt idx="204">
                  <c:v>0.34</c:v>
                </c:pt>
                <c:pt idx="216">
                  <c:v>0.34</c:v>
                </c:pt>
                <c:pt idx="221">
                  <c:v>0.34</c:v>
                </c:pt>
                <c:pt idx="228">
                  <c:v>0.34</c:v>
                </c:pt>
              </c:numCache>
            </c:numRef>
          </c:val>
          <c:smooth val="0"/>
        </c:ser>
        <c:dLbls>
          <c:showLegendKey val="0"/>
          <c:showVal val="0"/>
          <c:showCatName val="0"/>
          <c:showSerName val="0"/>
          <c:showPercent val="0"/>
          <c:showBubbleSize val="0"/>
        </c:dLbls>
        <c:marker val="1"/>
        <c:smooth val="0"/>
        <c:axId val="121396224"/>
        <c:axId val="47435136"/>
      </c:lineChart>
      <c:dateAx>
        <c:axId val="121396224"/>
        <c:scaling>
          <c:orientation val="minMax"/>
        </c:scaling>
        <c:delete val="0"/>
        <c:axPos val="b"/>
        <c:title>
          <c:tx>
            <c:rich>
              <a:bodyPr/>
              <a:lstStyle/>
              <a:p>
                <a:pPr>
                  <a:defRPr sz="1200" b="1" i="0" u="none" strike="noStrike" baseline="0">
                    <a:solidFill>
                      <a:srgbClr val="000000"/>
                    </a:solidFill>
                    <a:latin typeface="Arial"/>
                    <a:ea typeface="Arial"/>
                    <a:cs typeface="Arial"/>
                  </a:defRPr>
                </a:pPr>
                <a:r>
                  <a:rPr lang="en-US"/>
                  <a:t>YEAR</a:t>
                </a:r>
              </a:p>
            </c:rich>
          </c:tx>
          <c:layout>
            <c:manualLayout>
              <c:xMode val="edge"/>
              <c:yMode val="edge"/>
              <c:x val="0.49466188393117522"/>
              <c:y val="0.93979062764453958"/>
            </c:manualLayout>
          </c:layout>
          <c:overlay val="0"/>
          <c:spPr>
            <a:noFill/>
            <a:ln w="25400">
              <a:noFill/>
            </a:ln>
          </c:spPr>
        </c:title>
        <c:numFmt formatCode="General" sourceLinked="0"/>
        <c:majorTickMark val="in"/>
        <c:minorTickMark val="none"/>
        <c:tickLblPos val="nextTo"/>
        <c:spPr>
          <a:ln>
            <a:solidFill>
              <a:schemeClr val="tx1"/>
            </a:solidFill>
          </a:ln>
        </c:spPr>
        <c:txPr>
          <a:bodyPr rot="-2700000" vert="horz"/>
          <a:lstStyle/>
          <a:p>
            <a:pPr>
              <a:defRPr sz="1100" b="1" i="0" u="none" strike="noStrike" baseline="0">
                <a:solidFill>
                  <a:srgbClr val="000000"/>
                </a:solidFill>
                <a:latin typeface="Arial"/>
                <a:ea typeface="Arial"/>
                <a:cs typeface="Arial"/>
              </a:defRPr>
            </a:pPr>
            <a:endParaRPr lang="en-US"/>
          </a:p>
        </c:txPr>
        <c:crossAx val="47435136"/>
        <c:crossesAt val="0.1"/>
        <c:auto val="0"/>
        <c:lblOffset val="10"/>
        <c:baseTimeUnit val="days"/>
        <c:majorUnit val="12"/>
        <c:majorTimeUnit val="days"/>
        <c:minorUnit val="12"/>
        <c:minorTimeUnit val="days"/>
      </c:dateAx>
      <c:valAx>
        <c:axId val="47435136"/>
        <c:scaling>
          <c:logBase val="10"/>
          <c:orientation val="minMax"/>
        </c:scaling>
        <c:delete val="0"/>
        <c:axPos val="l"/>
        <c:majorGridlines>
          <c:spPr>
            <a:ln w="3175">
              <a:solidFill>
                <a:srgbClr val="000000"/>
              </a:solidFill>
              <a:prstDash val="solid"/>
            </a:ln>
          </c:spPr>
        </c:majorGridlines>
        <c:title>
          <c:tx>
            <c:rich>
              <a:bodyPr/>
              <a:lstStyle/>
              <a:p>
                <a:pPr>
                  <a:defRPr sz="1200" b="1" i="0" u="none" strike="noStrike" baseline="0">
                    <a:solidFill>
                      <a:srgbClr val="000000"/>
                    </a:solidFill>
                    <a:latin typeface="Arial"/>
                    <a:ea typeface="Arial"/>
                    <a:cs typeface="Arial"/>
                  </a:defRPr>
                </a:pPr>
                <a:r>
                  <a:rPr lang="en-US"/>
                  <a:t>Lost Specimens Per 100,000</a:t>
                </a:r>
              </a:p>
            </c:rich>
          </c:tx>
          <c:layout>
            <c:manualLayout>
              <c:xMode val="edge"/>
              <c:yMode val="edge"/>
              <c:x val="3.113875765529309E-2"/>
              <c:y val="0.33769638860608875"/>
            </c:manualLayout>
          </c:layout>
          <c:overlay val="0"/>
          <c:spPr>
            <a:noFill/>
            <a:ln w="25400">
              <a:noFill/>
            </a:ln>
          </c:spPr>
        </c:title>
        <c:numFmt formatCode="#,##0.0" sourceLinked="0"/>
        <c:majorTickMark val="in"/>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121396224"/>
        <c:crosses val="autoZero"/>
        <c:crossBetween val="between"/>
      </c:valAx>
      <c:spPr>
        <a:noFill/>
        <a:ln w="254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000000"/>
                </a:solidFill>
                <a:latin typeface="Arial"/>
                <a:ea typeface="Arial"/>
                <a:cs typeface="Arial"/>
              </a:defRPr>
            </a:pPr>
            <a:r>
              <a:rPr lang="en-US"/>
              <a:t>Lost Specimens Per 100,000 Total Specimens Received (Log Scale)</a:t>
            </a:r>
          </a:p>
        </c:rich>
      </c:tx>
      <c:layout>
        <c:manualLayout>
          <c:xMode val="edge"/>
          <c:yMode val="edge"/>
          <c:x val="0.10854091571886847"/>
          <c:y val="6.8062940577599651E-2"/>
        </c:manualLayout>
      </c:layout>
      <c:overlay val="0"/>
      <c:spPr>
        <a:noFill/>
        <a:ln w="25400">
          <a:noFill/>
        </a:ln>
      </c:spPr>
    </c:title>
    <c:autoTitleDeleted val="0"/>
    <c:plotArea>
      <c:layout>
        <c:manualLayout>
          <c:layoutTarget val="inner"/>
          <c:xMode val="edge"/>
          <c:yMode val="edge"/>
          <c:x val="0.12366544181977253"/>
          <c:y val="0.15968487671781684"/>
          <c:w val="0.79181494661921703"/>
          <c:h val="0.70026178010471207"/>
        </c:manualLayout>
      </c:layout>
      <c:lineChart>
        <c:grouping val="standard"/>
        <c:varyColors val="0"/>
        <c:ser>
          <c:idx val="1"/>
          <c:order val="0"/>
          <c:spPr>
            <a:ln w="28575">
              <a:noFill/>
            </a:ln>
          </c:spPr>
          <c:marker>
            <c:symbol val="diamond"/>
            <c:size val="5"/>
            <c:spPr>
              <a:solidFill>
                <a:srgbClr val="FF6600"/>
              </a:solidFill>
              <a:ln>
                <a:solidFill>
                  <a:srgbClr val="FF6600"/>
                </a:solidFill>
              </a:ln>
            </c:spPr>
          </c:marker>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Sheet1!$G$8:$G$212</c:f>
              <c:numCache>
                <c:formatCode>General</c:formatCode>
                <c:ptCount val="205"/>
                <c:pt idx="0" formatCode="#,##0.000">
                  <c:v>64.467303865235309</c:v>
                </c:pt>
                <c:pt idx="12" formatCode="#,##0.000">
                  <c:v>23.831409798113913</c:v>
                </c:pt>
                <c:pt idx="24" formatCode="#,##0.000">
                  <c:v>9.1786626688491495</c:v>
                </c:pt>
                <c:pt idx="36" formatCode="#,##0.000">
                  <c:v>9.3948382074648702</c:v>
                </c:pt>
                <c:pt idx="48" formatCode="#,##0.000">
                  <c:v>5.5802325840941052</c:v>
                </c:pt>
                <c:pt idx="60" formatCode="#,##0.000">
                  <c:v>5.224296461409863</c:v>
                </c:pt>
                <c:pt idx="72" formatCode="#,##0.000">
                  <c:v>10.033702243700761</c:v>
                </c:pt>
                <c:pt idx="73" formatCode="#,##0.000">
                  <c:v>10.587306781651234</c:v>
                </c:pt>
                <c:pt idx="74" formatCode="#,##0.000">
                  <c:v>15.957419427900774</c:v>
                </c:pt>
                <c:pt idx="75" formatCode="#,##0.000">
                  <c:v>10.515699461309396</c:v>
                </c:pt>
                <c:pt idx="76" formatCode="#,##0.000">
                  <c:v>6.0505640987452054</c:v>
                </c:pt>
                <c:pt idx="77" formatCode="#,##0.000">
                  <c:v>6.2596904823813784</c:v>
                </c:pt>
                <c:pt idx="78" formatCode="#,##0.000">
                  <c:v>13.302065268800252</c:v>
                </c:pt>
                <c:pt idx="79" formatCode="#,##0.000">
                  <c:v>10.529338566095531</c:v>
                </c:pt>
                <c:pt idx="80" formatCode="#,##0.000">
                  <c:v>9.1042823669217459</c:v>
                </c:pt>
                <c:pt idx="81" formatCode="#,##0.000">
                  <c:v>7.1136235375575616</c:v>
                </c:pt>
                <c:pt idx="82" formatCode="#,##0.000">
                  <c:v>5.2815506632747375</c:v>
                </c:pt>
                <c:pt idx="83" formatCode="#,##0.000">
                  <c:v>5.7513332636202028</c:v>
                </c:pt>
                <c:pt idx="84" formatCode="#,##0.000">
                  <c:v>13.711708783619077</c:v>
                </c:pt>
                <c:pt idx="85" formatCode="#,##0.000">
                  <c:v>3.6406828100610271</c:v>
                </c:pt>
                <c:pt idx="86" formatCode="#,##0.000">
                  <c:v>6.0994777908629816</c:v>
                </c:pt>
                <c:pt idx="87" formatCode="#,##0.000">
                  <c:v>4.4692011099870399</c:v>
                </c:pt>
                <c:pt idx="88" formatCode="#,##0.000">
                  <c:v>8.5042329819667746</c:v>
                </c:pt>
                <c:pt idx="89" formatCode="#,##0.000">
                  <c:v>5.6328263789592263</c:v>
                </c:pt>
                <c:pt idx="90" formatCode="#,##0.000">
                  <c:v>5.4749271150327807</c:v>
                </c:pt>
                <c:pt idx="91" formatCode="#,##0.000">
                  <c:v>6.6086573411168628</c:v>
                </c:pt>
                <c:pt idx="92" formatCode="#,##0.000">
                  <c:v>4.4311117216198372</c:v>
                </c:pt>
                <c:pt idx="93" formatCode="#,##0.000">
                  <c:v>9.65522084123306</c:v>
                </c:pt>
                <c:pt idx="94" formatCode="#,##0.000">
                  <c:v>8.7810630103992882</c:v>
                </c:pt>
                <c:pt idx="95" formatCode="#,##0.000">
                  <c:v>9.1596061369361124</c:v>
                </c:pt>
                <c:pt idx="96" formatCode="#,##0.000">
                  <c:v>7.1421369273686688</c:v>
                </c:pt>
                <c:pt idx="97" formatCode="#,##0.000">
                  <c:v>10.312425234917047</c:v>
                </c:pt>
                <c:pt idx="98" formatCode="#,##0.000">
                  <c:v>7.4806345074189196</c:v>
                </c:pt>
                <c:pt idx="99" formatCode="#,##0.000">
                  <c:v>5.1833278260475177</c:v>
                </c:pt>
                <c:pt idx="100" formatCode="#,##0.000">
                  <c:v>7.2120932379413807</c:v>
                </c:pt>
                <c:pt idx="101" formatCode="#,##0.000">
                  <c:v>5.6672877069445526</c:v>
                </c:pt>
                <c:pt idx="102" formatCode="#,##0.000">
                  <c:v>5.7873128485153842</c:v>
                </c:pt>
                <c:pt idx="103" formatCode="#,##0.000">
                  <c:v>4.6592644096711995</c:v>
                </c:pt>
                <c:pt idx="104" formatCode="#,##0.000">
                  <c:v>4.3660904466822386</c:v>
                </c:pt>
                <c:pt idx="105" formatCode="#,##0.000">
                  <c:v>4.2496575756684223</c:v>
                </c:pt>
                <c:pt idx="106" formatCode="#,##0.000">
                  <c:v>9.9290692118180743</c:v>
                </c:pt>
                <c:pt idx="107" formatCode="#,##0.000">
                  <c:v>6.8625616070871551</c:v>
                </c:pt>
                <c:pt idx="108" formatCode="#,##0.000">
                  <c:v>4.5993626597457213</c:v>
                </c:pt>
                <c:pt idx="109" formatCode="#,##0.000">
                  <c:v>4.671073962334658</c:v>
                </c:pt>
                <c:pt idx="110" formatCode="#,##0.000">
                  <c:v>5.9017609730598668</c:v>
                </c:pt>
                <c:pt idx="111" formatCode="#,##0.000">
                  <c:v>7.1340754357136564</c:v>
                </c:pt>
                <c:pt idx="112" formatCode="#,##0.000">
                  <c:v>3.9808283307590644</c:v>
                </c:pt>
                <c:pt idx="113" formatCode="#,##0.000">
                  <c:v>5.1534836260941486</c:v>
                </c:pt>
                <c:pt idx="114" formatCode="#,##0.000">
                  <c:v>3.5753083703469422</c:v>
                </c:pt>
                <c:pt idx="115" formatCode="#,##0.000">
                  <c:v>5.0892167978082448</c:v>
                </c:pt>
                <c:pt idx="116" formatCode="#,##0.000">
                  <c:v>10.156408693885842</c:v>
                </c:pt>
                <c:pt idx="117" formatCode="#,##0.000">
                  <c:v>5.8582798416590647</c:v>
                </c:pt>
                <c:pt idx="118" formatCode="#,##0.000">
                  <c:v>6.2779893692713351</c:v>
                </c:pt>
                <c:pt idx="119" formatCode="#,##0.000">
                  <c:v>4.8692743062716248</c:v>
                </c:pt>
                <c:pt idx="120" formatCode="#,##0.000">
                  <c:v>8.7117957714745771</c:v>
                </c:pt>
                <c:pt idx="121" formatCode="#,##0.000">
                  <c:v>6.1596803393716053</c:v>
                </c:pt>
                <c:pt idx="122" formatCode="#,##0.000">
                  <c:v>6.9500149135736686</c:v>
                </c:pt>
                <c:pt idx="123" formatCode="#,##0.000">
                  <c:v>8.4950612802829628</c:v>
                </c:pt>
                <c:pt idx="124" formatCode="#,##0.000">
                  <c:v>6.2924082094952434</c:v>
                </c:pt>
                <c:pt idx="125" formatCode="#,##0.000">
                  <c:v>7.6836135786802036</c:v>
                </c:pt>
                <c:pt idx="126" formatCode="#,##0.000">
                  <c:v>5.0424494627137397</c:v>
                </c:pt>
                <c:pt idx="127" formatCode="#,##0.000">
                  <c:v>7.5284008923664523</c:v>
                </c:pt>
                <c:pt idx="128" formatCode="#,##0.000">
                  <c:v>6.7549783025438312</c:v>
                </c:pt>
                <c:pt idx="129" formatCode="#,##0.000">
                  <c:v>7.8074780024307282</c:v>
                </c:pt>
                <c:pt idx="130" formatCode="#,##0.000">
                  <c:v>10.032605969400553</c:v>
                </c:pt>
                <c:pt idx="132" formatCode="#,##0.000">
                  <c:v>4.8533610873685893</c:v>
                </c:pt>
                <c:pt idx="133" formatCode="#,##0.000">
                  <c:v>6.0525767164098809</c:v>
                </c:pt>
                <c:pt idx="134" formatCode="#,##0.000">
                  <c:v>3.3670438557462208</c:v>
                </c:pt>
                <c:pt idx="135" formatCode="#,##0.000">
                  <c:v>6.3125762299942068</c:v>
                </c:pt>
                <c:pt idx="136" formatCode="#,##0.000">
                  <c:v>5.0628716608060094</c:v>
                </c:pt>
                <c:pt idx="137" formatCode="#,##0.000">
                  <c:v>9.0662418484771958</c:v>
                </c:pt>
                <c:pt idx="138" formatCode="#,##0.000">
                  <c:v>7.5543743261154717</c:v>
                </c:pt>
                <c:pt idx="139" formatCode="#,##0.000">
                  <c:v>4.0850727142943146</c:v>
                </c:pt>
                <c:pt idx="140" formatCode="#,##0.000">
                  <c:v>5.7083538587414981</c:v>
                </c:pt>
                <c:pt idx="141" formatCode="#,##0.000">
                  <c:v>6.6917499357807868</c:v>
                </c:pt>
                <c:pt idx="142" formatCode="#,##0.000">
                  <c:v>3.1121441700786789</c:v>
                </c:pt>
                <c:pt idx="143" formatCode="#,##0.000">
                  <c:v>5.3471289259623163</c:v>
                </c:pt>
                <c:pt idx="144" formatCode="#,##0.000">
                  <c:v>4.6672158423974555</c:v>
                </c:pt>
                <c:pt idx="145" formatCode="#,##0.000">
                  <c:v>5.819681330877982</c:v>
                </c:pt>
                <c:pt idx="146" formatCode="#,##0.000">
                  <c:v>4.5700159080077558</c:v>
                </c:pt>
                <c:pt idx="147" formatCode="#,##0.000">
                  <c:v>2.8663972253274856</c:v>
                </c:pt>
                <c:pt idx="148" formatCode="#,##0.000">
                  <c:v>3.1772698117666214</c:v>
                </c:pt>
                <c:pt idx="149" formatCode="#,##0.000">
                  <c:v>3.2500969950821972</c:v>
                </c:pt>
                <c:pt idx="150" formatCode="#,##0.000">
                  <c:v>5.0648298217179901</c:v>
                </c:pt>
                <c:pt idx="151" formatCode="#,##0.000">
                  <c:v>3.4185631778963304</c:v>
                </c:pt>
                <c:pt idx="152" formatCode="#,##0.000">
                  <c:v>2.6616931029828073</c:v>
                </c:pt>
                <c:pt idx="153" formatCode="#,##0.000">
                  <c:v>6.056109857832821</c:v>
                </c:pt>
                <c:pt idx="154" formatCode="#,##0.000">
                  <c:v>4.2947385717940243</c:v>
                </c:pt>
                <c:pt idx="155" formatCode="#,##0.000">
                  <c:v>3.533422015297639</c:v>
                </c:pt>
                <c:pt idx="156" formatCode="#,##0.000">
                  <c:v>5.588108505101145</c:v>
                </c:pt>
                <c:pt idx="157" formatCode="#,##0.000">
                  <c:v>3.5220224235427633</c:v>
                </c:pt>
                <c:pt idx="158" formatCode="#,##0.000">
                  <c:v>2.1285118025979455</c:v>
                </c:pt>
                <c:pt idx="159" formatCode="#,##0.000">
                  <c:v>5.2860455445684122</c:v>
                </c:pt>
                <c:pt idx="160" formatCode="#,##0.000">
                  <c:v>3.806050895962505</c:v>
                </c:pt>
                <c:pt idx="161" formatCode="#,##0.000">
                  <c:v>3.02520944848541</c:v>
                </c:pt>
                <c:pt idx="162" formatCode="#,##0.000">
                  <c:v>2.3576180078490543</c:v>
                </c:pt>
                <c:pt idx="163" formatCode="#,##0.000">
                  <c:v>2.4104249022850825</c:v>
                </c:pt>
                <c:pt idx="164" formatCode="#,##0.000">
                  <c:v>1.7616923521411609</c:v>
                </c:pt>
                <c:pt idx="165" formatCode="#,##0.000">
                  <c:v>1.6174744753541821</c:v>
                </c:pt>
                <c:pt idx="166" formatCode="#,##0.000">
                  <c:v>1.9666667858585931</c:v>
                </c:pt>
                <c:pt idx="167" formatCode="#,##0.000">
                  <c:v>2.7954981298117514</c:v>
                </c:pt>
                <c:pt idx="168" formatCode="#,##0.000">
                  <c:v>2.3994138047504703</c:v>
                </c:pt>
                <c:pt idx="169" formatCode="#,##0.000">
                  <c:v>1.9489654537014398</c:v>
                </c:pt>
                <c:pt idx="170" formatCode="#,##0.000">
                  <c:v>2.5657331674159218</c:v>
                </c:pt>
                <c:pt idx="171" formatCode="#,##0.000">
                  <c:v>2.3609331667039171</c:v>
                </c:pt>
                <c:pt idx="172" formatCode="#,##0.000">
                  <c:v>2.8754442138450949</c:v>
                </c:pt>
                <c:pt idx="173" formatCode="#,##0.000">
                  <c:v>1.458172326805582</c:v>
                </c:pt>
                <c:pt idx="174" formatCode="#,##0.000">
                  <c:v>1.2894657098831099</c:v>
                </c:pt>
                <c:pt idx="175" formatCode="#,##0.000">
                  <c:v>0.87059175863017602</c:v>
                </c:pt>
                <c:pt idx="176" formatCode="0.000">
                  <c:v>2.7575345802496183</c:v>
                </c:pt>
                <c:pt idx="177" formatCode="0.000">
                  <c:v>2.266200908422821</c:v>
                </c:pt>
                <c:pt idx="178" formatCode="0.000">
                  <c:v>1.5937194703113968</c:v>
                </c:pt>
                <c:pt idx="179" formatCode="0.000">
                  <c:v>2.4848012987228119</c:v>
                </c:pt>
                <c:pt idx="180" formatCode="0.000">
                  <c:v>2.3883611748007425</c:v>
                </c:pt>
                <c:pt idx="181" formatCode="0.000">
                  <c:v>2.5424469462828632</c:v>
                </c:pt>
                <c:pt idx="182" formatCode="0.000">
                  <c:v>2.175572008086434</c:v>
                </c:pt>
                <c:pt idx="183" formatCode="0.000">
                  <c:v>3.3199812348886724</c:v>
                </c:pt>
                <c:pt idx="184" formatCode="0.000">
                  <c:v>2.5516876224012655</c:v>
                </c:pt>
                <c:pt idx="185" formatCode="0.000">
                  <c:v>0.8857199796284404</c:v>
                </c:pt>
                <c:pt idx="186" formatCode="0.000">
                  <c:v>1.7864878987775956</c:v>
                </c:pt>
                <c:pt idx="187" formatCode="0.000">
                  <c:v>3.1592582061731904</c:v>
                </c:pt>
                <c:pt idx="188" formatCode="0.000">
                  <c:v>4.0509945191544521</c:v>
                </c:pt>
                <c:pt idx="189" formatCode="0.000">
                  <c:v>2.8561998578247181</c:v>
                </c:pt>
                <c:pt idx="190" formatCode="0.000">
                  <c:v>2.6821596153187075</c:v>
                </c:pt>
                <c:pt idx="191" formatCode="0.000">
                  <c:v>0.47662094812616473</c:v>
                </c:pt>
                <c:pt idx="192" formatCode="0.000">
                  <c:v>1.7103665315477108</c:v>
                </c:pt>
                <c:pt idx="193" formatCode="0.000">
                  <c:v>1.9245630501659567</c:v>
                </c:pt>
                <c:pt idx="194" formatCode="0.000">
                  <c:v>2.7156653153717221</c:v>
                </c:pt>
                <c:pt idx="195" formatCode="0.000">
                  <c:v>2.4644360138182377</c:v>
                </c:pt>
                <c:pt idx="196" formatCode="0.000">
                  <c:v>2.6037348520873045</c:v>
                </c:pt>
                <c:pt idx="197" formatCode="0.000">
                  <c:v>1.4823199655023718</c:v>
                </c:pt>
                <c:pt idx="198" formatCode="0.000">
                  <c:v>2.476239029896945</c:v>
                </c:pt>
                <c:pt idx="199" formatCode="0.000">
                  <c:v>1.7250278990089052</c:v>
                </c:pt>
                <c:pt idx="200" formatCode="0.000">
                  <c:v>1.1483194982098974</c:v>
                </c:pt>
                <c:pt idx="201" formatCode="0.000">
                  <c:v>2.6242260259687882</c:v>
                </c:pt>
                <c:pt idx="202" formatCode="0.000">
                  <c:v>1.2212293627503064</c:v>
                </c:pt>
                <c:pt idx="203" formatCode="0.000">
                  <c:v>3.0812526319032898</c:v>
                </c:pt>
                <c:pt idx="204" formatCode="0.000">
                  <c:v>2.2878891262013101</c:v>
                </c:pt>
              </c:numCache>
            </c:numRef>
          </c:val>
          <c:smooth val="0"/>
        </c:ser>
        <c:ser>
          <c:idx val="0"/>
          <c:order val="1"/>
          <c:spPr>
            <a:ln w="28575">
              <a:noFill/>
            </a:ln>
          </c:spPr>
          <c:marker>
            <c:symbol val="none"/>
          </c:marker>
          <c:trendline>
            <c:spPr>
              <a:ln w="15875">
                <a:solidFill>
                  <a:srgbClr val="FF0000"/>
                </a:solidFill>
              </a:ln>
            </c:spPr>
            <c:trendlineType val="linear"/>
            <c:dispRSqr val="0"/>
            <c:dispEq val="0"/>
          </c:trendline>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Sheet1!$J$8:$J$254</c:f>
              <c:numCache>
                <c:formatCode>General</c:formatCode>
                <c:ptCount val="247"/>
                <c:pt idx="0" formatCode="#,##0.0">
                  <c:v>23.3</c:v>
                </c:pt>
                <c:pt idx="73" formatCode="#,##0.0">
                  <c:v>23.3</c:v>
                </c:pt>
                <c:pt idx="204">
                  <c:v>23.3</c:v>
                </c:pt>
                <c:pt idx="216">
                  <c:v>23.3</c:v>
                </c:pt>
                <c:pt idx="221">
                  <c:v>23.3</c:v>
                </c:pt>
                <c:pt idx="228">
                  <c:v>23.3</c:v>
                </c:pt>
              </c:numCache>
            </c:numRef>
          </c:val>
          <c:smooth val="0"/>
        </c:ser>
        <c:ser>
          <c:idx val="2"/>
          <c:order val="2"/>
          <c:spPr>
            <a:ln w="28575">
              <a:noFill/>
            </a:ln>
          </c:spPr>
          <c:marker>
            <c:symbol val="none"/>
          </c:marker>
          <c:trendline>
            <c:spPr>
              <a:ln w="15875">
                <a:solidFill>
                  <a:srgbClr val="00B050"/>
                </a:solidFill>
              </a:ln>
            </c:spPr>
            <c:trendlineType val="linear"/>
            <c:dispRSqr val="0"/>
            <c:dispEq val="0"/>
          </c:trendline>
          <c:cat>
            <c:strRef>
              <c:f>Sheet1!$B$8:$B$254</c:f>
              <c:strCache>
                <c:ptCount val="241"/>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strCache>
            </c:strRef>
          </c:cat>
          <c:val>
            <c:numRef>
              <c:f>Sheet1!$K$8:$K$254</c:f>
              <c:numCache>
                <c:formatCode>General</c:formatCode>
                <c:ptCount val="247"/>
                <c:pt idx="0">
                  <c:v>0.34</c:v>
                </c:pt>
                <c:pt idx="73">
                  <c:v>0.34</c:v>
                </c:pt>
                <c:pt idx="191">
                  <c:v>0.34</c:v>
                </c:pt>
                <c:pt idx="198">
                  <c:v>0.34</c:v>
                </c:pt>
                <c:pt idx="204">
                  <c:v>0.34</c:v>
                </c:pt>
                <c:pt idx="216">
                  <c:v>0.34</c:v>
                </c:pt>
                <c:pt idx="221">
                  <c:v>0.34</c:v>
                </c:pt>
                <c:pt idx="228">
                  <c:v>0.34</c:v>
                </c:pt>
              </c:numCache>
            </c:numRef>
          </c:val>
          <c:smooth val="0"/>
        </c:ser>
        <c:dLbls>
          <c:showLegendKey val="0"/>
          <c:showVal val="0"/>
          <c:showCatName val="0"/>
          <c:showSerName val="0"/>
          <c:showPercent val="0"/>
          <c:showBubbleSize val="0"/>
        </c:dLbls>
        <c:marker val="1"/>
        <c:smooth val="0"/>
        <c:axId val="126790656"/>
        <c:axId val="47437440"/>
      </c:lineChart>
      <c:dateAx>
        <c:axId val="126790656"/>
        <c:scaling>
          <c:orientation val="minMax"/>
        </c:scaling>
        <c:delete val="0"/>
        <c:axPos val="b"/>
        <c:title>
          <c:tx>
            <c:rich>
              <a:bodyPr/>
              <a:lstStyle/>
              <a:p>
                <a:pPr>
                  <a:defRPr sz="1200" b="1" i="0" u="none" strike="noStrike" baseline="0">
                    <a:solidFill>
                      <a:srgbClr val="000000"/>
                    </a:solidFill>
                    <a:latin typeface="Arial"/>
                    <a:ea typeface="Arial"/>
                    <a:cs typeface="Arial"/>
                  </a:defRPr>
                </a:pPr>
                <a:r>
                  <a:rPr lang="en-US"/>
                  <a:t>YEAR</a:t>
                </a:r>
              </a:p>
            </c:rich>
          </c:tx>
          <c:layout>
            <c:manualLayout>
              <c:xMode val="edge"/>
              <c:yMode val="edge"/>
              <c:x val="0.49466188393117522"/>
              <c:y val="0.93979062764453958"/>
            </c:manualLayout>
          </c:layout>
          <c:overlay val="0"/>
          <c:spPr>
            <a:noFill/>
            <a:ln w="25400">
              <a:noFill/>
            </a:ln>
          </c:spPr>
        </c:title>
        <c:numFmt formatCode="General" sourceLinked="0"/>
        <c:majorTickMark val="in"/>
        <c:minorTickMark val="none"/>
        <c:tickLblPos val="nextTo"/>
        <c:spPr>
          <a:ln>
            <a:solidFill>
              <a:schemeClr val="tx1"/>
            </a:solidFill>
          </a:ln>
        </c:spPr>
        <c:txPr>
          <a:bodyPr rot="-2700000" vert="horz"/>
          <a:lstStyle/>
          <a:p>
            <a:pPr>
              <a:defRPr sz="1100" b="1" i="0" u="none" strike="noStrike" baseline="0">
                <a:solidFill>
                  <a:srgbClr val="000000"/>
                </a:solidFill>
                <a:latin typeface="Arial"/>
                <a:ea typeface="Arial"/>
                <a:cs typeface="Arial"/>
              </a:defRPr>
            </a:pPr>
            <a:endParaRPr lang="en-US"/>
          </a:p>
        </c:txPr>
        <c:crossAx val="47437440"/>
        <c:crossesAt val="0.1"/>
        <c:auto val="0"/>
        <c:lblOffset val="10"/>
        <c:baseTimeUnit val="days"/>
        <c:majorUnit val="12"/>
        <c:majorTimeUnit val="days"/>
        <c:minorUnit val="12"/>
        <c:minorTimeUnit val="days"/>
      </c:dateAx>
      <c:valAx>
        <c:axId val="47437440"/>
        <c:scaling>
          <c:logBase val="10"/>
          <c:orientation val="minMax"/>
        </c:scaling>
        <c:delete val="0"/>
        <c:axPos val="l"/>
        <c:majorGridlines>
          <c:spPr>
            <a:ln w="3175">
              <a:solidFill>
                <a:srgbClr val="000000"/>
              </a:solidFill>
              <a:prstDash val="solid"/>
            </a:ln>
          </c:spPr>
        </c:majorGridlines>
        <c:title>
          <c:tx>
            <c:rich>
              <a:bodyPr/>
              <a:lstStyle/>
              <a:p>
                <a:pPr>
                  <a:defRPr sz="1200" b="1" i="0" u="none" strike="noStrike" baseline="0">
                    <a:solidFill>
                      <a:srgbClr val="000000"/>
                    </a:solidFill>
                    <a:latin typeface="Arial"/>
                    <a:ea typeface="Arial"/>
                    <a:cs typeface="Arial"/>
                  </a:defRPr>
                </a:pPr>
                <a:r>
                  <a:rPr lang="en-US"/>
                  <a:t>Lost Specimens Per 100,000</a:t>
                </a:r>
              </a:p>
            </c:rich>
          </c:tx>
          <c:layout>
            <c:manualLayout>
              <c:xMode val="edge"/>
              <c:yMode val="edge"/>
              <c:x val="3.113875765529309E-2"/>
              <c:y val="0.33769638860608875"/>
            </c:manualLayout>
          </c:layout>
          <c:overlay val="0"/>
          <c:spPr>
            <a:noFill/>
            <a:ln w="25400">
              <a:noFill/>
            </a:ln>
          </c:spPr>
        </c:title>
        <c:numFmt formatCode="#,##0.0" sourceLinked="0"/>
        <c:majorTickMark val="in"/>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126790656"/>
        <c:crosses val="autoZero"/>
        <c:crossBetween val="between"/>
      </c:valAx>
      <c:spPr>
        <a:noFill/>
        <a:ln w="254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1" i="0" u="none" strike="noStrike" baseline="0">
                <a:solidFill>
                  <a:srgbClr val="000000"/>
                </a:solidFill>
                <a:latin typeface="Arial"/>
                <a:ea typeface="Arial"/>
                <a:cs typeface="Arial"/>
              </a:defRPr>
            </a:pPr>
            <a:r>
              <a:rPr lang="en-US" sz="1800"/>
              <a:t>Lost Specimens Per 100,000 Total Specimens Received (Log Scale)</a:t>
            </a:r>
          </a:p>
        </c:rich>
      </c:tx>
      <c:layout>
        <c:manualLayout>
          <c:xMode val="edge"/>
          <c:yMode val="edge"/>
          <c:x val="0.12335573399859671"/>
          <c:y val="4.2778283140353354E-2"/>
        </c:manualLayout>
      </c:layout>
      <c:overlay val="0"/>
      <c:spPr>
        <a:noFill/>
        <a:ln w="25400">
          <a:noFill/>
        </a:ln>
      </c:spPr>
    </c:title>
    <c:autoTitleDeleted val="0"/>
    <c:plotArea>
      <c:layout>
        <c:manualLayout>
          <c:layoutTarget val="inner"/>
          <c:xMode val="edge"/>
          <c:yMode val="edge"/>
          <c:x val="0.12514692330125401"/>
          <c:y val="0.15532124010429435"/>
          <c:w val="0.79181494661921703"/>
          <c:h val="0.70026178010471207"/>
        </c:manualLayout>
      </c:layout>
      <c:lineChart>
        <c:grouping val="standard"/>
        <c:varyColors val="0"/>
        <c:ser>
          <c:idx val="1"/>
          <c:order val="0"/>
          <c:spPr>
            <a:ln w="28575">
              <a:noFill/>
            </a:ln>
          </c:spPr>
          <c:marker>
            <c:symbol val="diamond"/>
            <c:size val="5"/>
            <c:spPr>
              <a:solidFill>
                <a:srgbClr val="FF6600"/>
              </a:solidFill>
              <a:ln>
                <a:solidFill>
                  <a:srgbClr val="FF6600"/>
                </a:solidFill>
              </a:ln>
            </c:spPr>
          </c:marker>
          <c:dPt>
            <c:idx val="232"/>
            <c:marker>
              <c:spPr>
                <a:solidFill>
                  <a:srgbClr val="009242"/>
                </a:solidFill>
                <a:ln>
                  <a:solidFill>
                    <a:srgbClr val="009242"/>
                  </a:solidFill>
                </a:ln>
              </c:spPr>
            </c:marker>
            <c:bubble3D val="0"/>
          </c:dPt>
          <c:dPt>
            <c:idx val="255"/>
            <c:marker>
              <c:spPr>
                <a:solidFill>
                  <a:srgbClr val="009242"/>
                </a:solidFill>
                <a:ln>
                  <a:solidFill>
                    <a:srgbClr val="009242"/>
                  </a:solidFill>
                </a:ln>
              </c:spPr>
            </c:marker>
            <c:bubble3D val="0"/>
          </c:dPt>
          <c:dPt>
            <c:idx val="256"/>
            <c:marker>
              <c:spPr>
                <a:solidFill>
                  <a:srgbClr val="009242"/>
                </a:solidFill>
                <a:ln>
                  <a:solidFill>
                    <a:srgbClr val="009242"/>
                  </a:solidFill>
                </a:ln>
              </c:spPr>
            </c:marker>
            <c:bubble3D val="0"/>
          </c:dPt>
          <c:cat>
            <c:strRef>
              <c:f>Sheet1!$B$8:$B$270</c:f>
              <c:strCache>
                <c:ptCount val="253"/>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pt idx="252">
                  <c:v>2012</c:v>
                </c:pt>
              </c:strCache>
            </c:strRef>
          </c:cat>
          <c:val>
            <c:numRef>
              <c:f>Sheet1!$G$8:$G$266</c:f>
              <c:numCache>
                <c:formatCode>General</c:formatCode>
                <c:ptCount val="259"/>
                <c:pt idx="0" formatCode="#,##0.000">
                  <c:v>64.467303865235309</c:v>
                </c:pt>
                <c:pt idx="12" formatCode="#,##0.000">
                  <c:v>23.831409798113913</c:v>
                </c:pt>
                <c:pt idx="24" formatCode="#,##0.000">
                  <c:v>9.1786626688491495</c:v>
                </c:pt>
                <c:pt idx="36" formatCode="#,##0.000">
                  <c:v>9.3948382074648702</c:v>
                </c:pt>
                <c:pt idx="48" formatCode="#,##0.000">
                  <c:v>5.5802325840941052</c:v>
                </c:pt>
                <c:pt idx="60" formatCode="#,##0.000">
                  <c:v>5.224296461409863</c:v>
                </c:pt>
                <c:pt idx="72" formatCode="#,##0.000">
                  <c:v>10.033702243700761</c:v>
                </c:pt>
                <c:pt idx="73" formatCode="#,##0.000">
                  <c:v>10.587306781651234</c:v>
                </c:pt>
                <c:pt idx="74" formatCode="#,##0.000">
                  <c:v>15.957419427900774</c:v>
                </c:pt>
                <c:pt idx="75" formatCode="#,##0.000">
                  <c:v>10.515699461309396</c:v>
                </c:pt>
                <c:pt idx="76" formatCode="#,##0.000">
                  <c:v>6.0505640987452054</c:v>
                </c:pt>
                <c:pt idx="77" formatCode="#,##0.000">
                  <c:v>6.2596904823813784</c:v>
                </c:pt>
                <c:pt idx="78" formatCode="#,##0.000">
                  <c:v>13.302065268800252</c:v>
                </c:pt>
                <c:pt idx="79" formatCode="#,##0.000">
                  <c:v>10.529338566095531</c:v>
                </c:pt>
                <c:pt idx="80" formatCode="#,##0.000">
                  <c:v>9.1042823669217459</c:v>
                </c:pt>
                <c:pt idx="81" formatCode="#,##0.000">
                  <c:v>7.1136235375575616</c:v>
                </c:pt>
                <c:pt idx="82" formatCode="#,##0.000">
                  <c:v>5.2815506632747375</c:v>
                </c:pt>
                <c:pt idx="83" formatCode="#,##0.000">
                  <c:v>5.7513332636202028</c:v>
                </c:pt>
                <c:pt idx="84" formatCode="#,##0.000">
                  <c:v>13.711708783619077</c:v>
                </c:pt>
                <c:pt idx="85" formatCode="#,##0.000">
                  <c:v>3.6406828100610271</c:v>
                </c:pt>
                <c:pt idx="86" formatCode="#,##0.000">
                  <c:v>6.0994777908629816</c:v>
                </c:pt>
                <c:pt idx="87" formatCode="#,##0.000">
                  <c:v>4.4692011099870399</c:v>
                </c:pt>
                <c:pt idx="88" formatCode="#,##0.000">
                  <c:v>8.5042329819667746</c:v>
                </c:pt>
                <c:pt idx="89" formatCode="#,##0.000">
                  <c:v>5.6328263789592263</c:v>
                </c:pt>
                <c:pt idx="90" formatCode="#,##0.000">
                  <c:v>5.4749271150327807</c:v>
                </c:pt>
                <c:pt idx="91" formatCode="#,##0.000">
                  <c:v>6.6086573411168628</c:v>
                </c:pt>
                <c:pt idx="92" formatCode="#,##0.000">
                  <c:v>4.4311117216198372</c:v>
                </c:pt>
                <c:pt idx="93" formatCode="#,##0.000">
                  <c:v>9.65522084123306</c:v>
                </c:pt>
                <c:pt idx="94" formatCode="#,##0.000">
                  <c:v>8.7810630103992882</c:v>
                </c:pt>
                <c:pt idx="95" formatCode="#,##0.000">
                  <c:v>9.1596061369361124</c:v>
                </c:pt>
                <c:pt idx="96" formatCode="#,##0.000">
                  <c:v>7.1421369273686688</c:v>
                </c:pt>
                <c:pt idx="97" formatCode="#,##0.000">
                  <c:v>10.312425234917047</c:v>
                </c:pt>
                <c:pt idx="98" formatCode="#,##0.000">
                  <c:v>7.4806345074189196</c:v>
                </c:pt>
                <c:pt idx="99" formatCode="#,##0.000">
                  <c:v>5.1833278260475177</c:v>
                </c:pt>
                <c:pt idx="100" formatCode="#,##0.000">
                  <c:v>7.2120932379413807</c:v>
                </c:pt>
                <c:pt idx="101" formatCode="#,##0.000">
                  <c:v>5.6672877069445526</c:v>
                </c:pt>
                <c:pt idx="102" formatCode="#,##0.000">
                  <c:v>5.7873128485153842</c:v>
                </c:pt>
                <c:pt idx="103" formatCode="#,##0.000">
                  <c:v>4.6592644096711995</c:v>
                </c:pt>
                <c:pt idx="104" formatCode="#,##0.000">
                  <c:v>4.3660904466822386</c:v>
                </c:pt>
                <c:pt idx="105" formatCode="#,##0.000">
                  <c:v>4.2496575756684223</c:v>
                </c:pt>
                <c:pt idx="106" formatCode="#,##0.000">
                  <c:v>9.9290692118180743</c:v>
                </c:pt>
                <c:pt idx="107" formatCode="#,##0.000">
                  <c:v>6.8625616070871551</c:v>
                </c:pt>
                <c:pt idx="108" formatCode="#,##0.000">
                  <c:v>4.5993626597457213</c:v>
                </c:pt>
                <c:pt idx="109" formatCode="#,##0.000">
                  <c:v>4.671073962334658</c:v>
                </c:pt>
                <c:pt idx="110" formatCode="#,##0.000">
                  <c:v>5.9017609730598668</c:v>
                </c:pt>
                <c:pt idx="111" formatCode="#,##0.000">
                  <c:v>7.1340754357136564</c:v>
                </c:pt>
                <c:pt idx="112" formatCode="#,##0.000">
                  <c:v>3.9808283307590644</c:v>
                </c:pt>
                <c:pt idx="113" formatCode="#,##0.000">
                  <c:v>5.1534836260941486</c:v>
                </c:pt>
                <c:pt idx="114" formatCode="#,##0.000">
                  <c:v>3.5753083703469422</c:v>
                </c:pt>
                <c:pt idx="115" formatCode="#,##0.000">
                  <c:v>5.0892167978082448</c:v>
                </c:pt>
                <c:pt idx="116" formatCode="#,##0.000">
                  <c:v>10.156408693885842</c:v>
                </c:pt>
                <c:pt idx="117" formatCode="#,##0.000">
                  <c:v>5.8582798416590647</c:v>
                </c:pt>
                <c:pt idx="118" formatCode="#,##0.000">
                  <c:v>6.2779893692713351</c:v>
                </c:pt>
                <c:pt idx="119" formatCode="#,##0.000">
                  <c:v>4.8692743062716248</c:v>
                </c:pt>
                <c:pt idx="120" formatCode="#,##0.000">
                  <c:v>8.7117957714745771</c:v>
                </c:pt>
                <c:pt idx="121" formatCode="#,##0.000">
                  <c:v>6.1596803393716053</c:v>
                </c:pt>
                <c:pt idx="122" formatCode="#,##0.000">
                  <c:v>6.9500149135736686</c:v>
                </c:pt>
                <c:pt idx="123" formatCode="#,##0.000">
                  <c:v>8.4950612802829628</c:v>
                </c:pt>
                <c:pt idx="124" formatCode="#,##0.000">
                  <c:v>6.2924082094952434</c:v>
                </c:pt>
                <c:pt idx="125" formatCode="#,##0.000">
                  <c:v>7.6836135786802036</c:v>
                </c:pt>
                <c:pt idx="126" formatCode="#,##0.000">
                  <c:v>5.0424494627137397</c:v>
                </c:pt>
                <c:pt idx="127" formatCode="#,##0.000">
                  <c:v>7.5284008923664523</c:v>
                </c:pt>
                <c:pt idx="128" formatCode="#,##0.000">
                  <c:v>6.7549783025438312</c:v>
                </c:pt>
                <c:pt idx="129" formatCode="#,##0.000">
                  <c:v>7.8074780024307282</c:v>
                </c:pt>
                <c:pt idx="130" formatCode="#,##0.000">
                  <c:v>10.032605969400553</c:v>
                </c:pt>
                <c:pt idx="132" formatCode="#,##0.000">
                  <c:v>4.8533610873685893</c:v>
                </c:pt>
                <c:pt idx="133" formatCode="#,##0.000">
                  <c:v>6.0525767164098809</c:v>
                </c:pt>
                <c:pt idx="134" formatCode="#,##0.000">
                  <c:v>3.3670438557462208</c:v>
                </c:pt>
                <c:pt idx="135" formatCode="#,##0.000">
                  <c:v>6.3125762299942068</c:v>
                </c:pt>
                <c:pt idx="136" formatCode="#,##0.000">
                  <c:v>5.0628716608060094</c:v>
                </c:pt>
                <c:pt idx="137" formatCode="#,##0.000">
                  <c:v>9.0662418484771958</c:v>
                </c:pt>
                <c:pt idx="138" formatCode="#,##0.000">
                  <c:v>7.5543743261154717</c:v>
                </c:pt>
                <c:pt idx="139" formatCode="#,##0.000">
                  <c:v>4.0850727142943146</c:v>
                </c:pt>
                <c:pt idx="140" formatCode="#,##0.000">
                  <c:v>5.7083538587414981</c:v>
                </c:pt>
                <c:pt idx="141" formatCode="#,##0.000">
                  <c:v>6.6917499357807868</c:v>
                </c:pt>
                <c:pt idx="142" formatCode="#,##0.000">
                  <c:v>3.1121441700786789</c:v>
                </c:pt>
                <c:pt idx="143" formatCode="#,##0.000">
                  <c:v>5.3471289259623163</c:v>
                </c:pt>
                <c:pt idx="144" formatCode="#,##0.000">
                  <c:v>4.6672158423974555</c:v>
                </c:pt>
                <c:pt idx="145" formatCode="#,##0.000">
                  <c:v>5.819681330877982</c:v>
                </c:pt>
                <c:pt idx="146" formatCode="#,##0.000">
                  <c:v>4.5700159080077558</c:v>
                </c:pt>
                <c:pt idx="147" formatCode="#,##0.000">
                  <c:v>2.8663972253274856</c:v>
                </c:pt>
                <c:pt idx="148" formatCode="#,##0.000">
                  <c:v>3.1772698117666214</c:v>
                </c:pt>
                <c:pt idx="149" formatCode="#,##0.000">
                  <c:v>3.2500969950821972</c:v>
                </c:pt>
                <c:pt idx="150" formatCode="#,##0.000">
                  <c:v>5.0648298217179901</c:v>
                </c:pt>
                <c:pt idx="151" formatCode="#,##0.000">
                  <c:v>3.4185631778963304</c:v>
                </c:pt>
                <c:pt idx="152" formatCode="#,##0.000">
                  <c:v>2.6616931029828073</c:v>
                </c:pt>
                <c:pt idx="153" formatCode="#,##0.000">
                  <c:v>6.056109857832821</c:v>
                </c:pt>
                <c:pt idx="154" formatCode="#,##0.000">
                  <c:v>4.2947385717940243</c:v>
                </c:pt>
                <c:pt idx="155" formatCode="#,##0.000">
                  <c:v>3.533422015297639</c:v>
                </c:pt>
                <c:pt idx="156" formatCode="#,##0.000">
                  <c:v>5.588108505101145</c:v>
                </c:pt>
                <c:pt idx="157" formatCode="#,##0.000">
                  <c:v>3.5220224235427633</c:v>
                </c:pt>
                <c:pt idx="158" formatCode="#,##0.000">
                  <c:v>2.1285118025979455</c:v>
                </c:pt>
                <c:pt idx="159" formatCode="#,##0.000">
                  <c:v>5.2860455445684122</c:v>
                </c:pt>
                <c:pt idx="160" formatCode="#,##0.000">
                  <c:v>3.806050895962505</c:v>
                </c:pt>
                <c:pt idx="161" formatCode="#,##0.000">
                  <c:v>3.02520944848541</c:v>
                </c:pt>
                <c:pt idx="162" formatCode="#,##0.000">
                  <c:v>2.3576180078490543</c:v>
                </c:pt>
                <c:pt idx="163" formatCode="#,##0.000">
                  <c:v>2.4104249022850825</c:v>
                </c:pt>
                <c:pt idx="164" formatCode="#,##0.000">
                  <c:v>1.7616923521411609</c:v>
                </c:pt>
                <c:pt idx="165" formatCode="#,##0.000">
                  <c:v>1.6174744753541821</c:v>
                </c:pt>
                <c:pt idx="166" formatCode="#,##0.000">
                  <c:v>1.9666667858585931</c:v>
                </c:pt>
                <c:pt idx="167" formatCode="#,##0.000">
                  <c:v>2.7954981298117514</c:v>
                </c:pt>
                <c:pt idx="168" formatCode="#,##0.000">
                  <c:v>2.3994138047504703</c:v>
                </c:pt>
                <c:pt idx="169" formatCode="#,##0.000">
                  <c:v>1.9489654537014398</c:v>
                </c:pt>
                <c:pt idx="170" formatCode="#,##0.000">
                  <c:v>2.5657331674159218</c:v>
                </c:pt>
                <c:pt idx="171" formatCode="#,##0.000">
                  <c:v>2.3609331667039171</c:v>
                </c:pt>
                <c:pt idx="172" formatCode="#,##0.000">
                  <c:v>2.8754442138450949</c:v>
                </c:pt>
                <c:pt idx="173" formatCode="#,##0.000">
                  <c:v>1.458172326805582</c:v>
                </c:pt>
                <c:pt idx="174" formatCode="#,##0.000">
                  <c:v>1.2894657098831099</c:v>
                </c:pt>
                <c:pt idx="175" formatCode="#,##0.000">
                  <c:v>0.87059175863017602</c:v>
                </c:pt>
                <c:pt idx="176" formatCode="0.000">
                  <c:v>2.7575345802496183</c:v>
                </c:pt>
                <c:pt idx="177" formatCode="0.000">
                  <c:v>2.266200908422821</c:v>
                </c:pt>
                <c:pt idx="178" formatCode="0.000">
                  <c:v>1.5937194703113968</c:v>
                </c:pt>
                <c:pt idx="179" formatCode="0.000">
                  <c:v>2.4848012987228119</c:v>
                </c:pt>
                <c:pt idx="180" formatCode="0.000">
                  <c:v>2.3883611748007425</c:v>
                </c:pt>
                <c:pt idx="181" formatCode="0.000">
                  <c:v>2.5424469462828632</c:v>
                </c:pt>
                <c:pt idx="182" formatCode="0.000">
                  <c:v>2.175572008086434</c:v>
                </c:pt>
                <c:pt idx="183" formatCode="0.000">
                  <c:v>3.3199812348886724</c:v>
                </c:pt>
                <c:pt idx="184" formatCode="0.000">
                  <c:v>2.5516876224012655</c:v>
                </c:pt>
                <c:pt idx="185" formatCode="0.000">
                  <c:v>0.8857199796284404</c:v>
                </c:pt>
                <c:pt idx="186" formatCode="0.000">
                  <c:v>1.7864878987775956</c:v>
                </c:pt>
                <c:pt idx="187" formatCode="0.000">
                  <c:v>3.1592582061731904</c:v>
                </c:pt>
                <c:pt idx="188" formatCode="0.000">
                  <c:v>4.0509945191544521</c:v>
                </c:pt>
                <c:pt idx="189" formatCode="0.000">
                  <c:v>2.8561998578247181</c:v>
                </c:pt>
                <c:pt idx="190" formatCode="0.000">
                  <c:v>2.6821596153187075</c:v>
                </c:pt>
                <c:pt idx="191" formatCode="0.000">
                  <c:v>0.47662094812616473</c:v>
                </c:pt>
                <c:pt idx="192" formatCode="0.000">
                  <c:v>1.7103665315477108</c:v>
                </c:pt>
                <c:pt idx="193" formatCode="0.000">
                  <c:v>1.9245630501659567</c:v>
                </c:pt>
                <c:pt idx="194" formatCode="0.000">
                  <c:v>2.7156653153717221</c:v>
                </c:pt>
                <c:pt idx="195" formatCode="0.000">
                  <c:v>2.4644360138182377</c:v>
                </c:pt>
                <c:pt idx="196" formatCode="0.000">
                  <c:v>2.6037348520873045</c:v>
                </c:pt>
                <c:pt idx="197" formatCode="0.000">
                  <c:v>1.4823199655023718</c:v>
                </c:pt>
                <c:pt idx="198" formatCode="0.000">
                  <c:v>2.476239029896945</c:v>
                </c:pt>
                <c:pt idx="199" formatCode="0.000">
                  <c:v>1.7250278990089052</c:v>
                </c:pt>
                <c:pt idx="200" formatCode="0.000">
                  <c:v>1.1483194982098974</c:v>
                </c:pt>
                <c:pt idx="201" formatCode="0.000">
                  <c:v>2.6242260259687882</c:v>
                </c:pt>
                <c:pt idx="202" formatCode="0.000">
                  <c:v>1.2212293627503064</c:v>
                </c:pt>
                <c:pt idx="203" formatCode="0.000">
                  <c:v>3.0812526319032898</c:v>
                </c:pt>
                <c:pt idx="204" formatCode="0.000">
                  <c:v>2.2878891262013101</c:v>
                </c:pt>
                <c:pt idx="205" formatCode="0.000">
                  <c:v>1.1629272740170649</c:v>
                </c:pt>
                <c:pt idx="206" formatCode="0.000">
                  <c:v>1.2183874155200627</c:v>
                </c:pt>
                <c:pt idx="207" formatCode="0.000">
                  <c:v>1.9520151302861655</c:v>
                </c:pt>
                <c:pt idx="208" formatCode="0.000">
                  <c:v>1.3983306083813787</c:v>
                </c:pt>
                <c:pt idx="209" formatCode="0.000">
                  <c:v>2.1651043634430787</c:v>
                </c:pt>
                <c:pt idx="210" formatCode="0.000">
                  <c:v>2.1060192246302272</c:v>
                </c:pt>
                <c:pt idx="211" formatCode="0.000">
                  <c:v>3.104878513598297</c:v>
                </c:pt>
                <c:pt idx="212" formatCode="0.000">
                  <c:v>1.7873100983020553</c:v>
                </c:pt>
                <c:pt idx="213" formatCode="0.000">
                  <c:v>1.8957176852617987</c:v>
                </c:pt>
                <c:pt idx="214" formatCode="0.000">
                  <c:v>1.894770748529184</c:v>
                </c:pt>
                <c:pt idx="215" formatCode="0.000">
                  <c:v>0.98311983247638057</c:v>
                </c:pt>
                <c:pt idx="216" formatCode="0.000">
                  <c:v>1.4127070645948532</c:v>
                </c:pt>
                <c:pt idx="217" formatCode="0.000">
                  <c:v>1.2453525706341335</c:v>
                </c:pt>
                <c:pt idx="218" formatCode="0.000">
                  <c:v>2.0450758783300151</c:v>
                </c:pt>
                <c:pt idx="219" formatCode="0.000">
                  <c:v>3.3587337573734701</c:v>
                </c:pt>
                <c:pt idx="220" formatCode="0.000">
                  <c:v>1.824427800416184</c:v>
                </c:pt>
                <c:pt idx="221" formatCode="0.000">
                  <c:v>0.9762807175880226</c:v>
                </c:pt>
                <c:pt idx="222" formatCode="0.000">
                  <c:v>2.2960882310170905</c:v>
                </c:pt>
                <c:pt idx="223" formatCode="0.000">
                  <c:v>1.4689218113904394</c:v>
                </c:pt>
                <c:pt idx="224" formatCode="0.000">
                  <c:v>1.1913555243155662</c:v>
                </c:pt>
                <c:pt idx="225" formatCode="0.000">
                  <c:v>0.53270942405587918</c:v>
                </c:pt>
                <c:pt idx="226" formatCode="0.000">
                  <c:v>1.5472403421257845</c:v>
                </c:pt>
                <c:pt idx="227" formatCode="0.000">
                  <c:v>1.3985476083087713</c:v>
                </c:pt>
                <c:pt idx="228" formatCode="0.000">
                  <c:v>0.45187170910306856</c:v>
                </c:pt>
                <c:pt idx="229" formatCode="0.000">
                  <c:v>0.56592262932180959</c:v>
                </c:pt>
                <c:pt idx="230" formatCode="0.000">
                  <c:v>0.94706274409062441</c:v>
                </c:pt>
                <c:pt idx="231" formatCode="0.000">
                  <c:v>0.70301240816900423</c:v>
                </c:pt>
                <c:pt idx="232" formatCode="0.000">
                  <c:v>0.32487151331648334</c:v>
                </c:pt>
                <c:pt idx="233" formatCode="0.000">
                  <c:v>1.2262607074855414</c:v>
                </c:pt>
                <c:pt idx="234" formatCode="0.000">
                  <c:v>0.65066747638619282</c:v>
                </c:pt>
                <c:pt idx="235" formatCode="0.000">
                  <c:v>1.1145588130394464</c:v>
                </c:pt>
                <c:pt idx="236" formatCode="0.000">
                  <c:v>1.950504855673477</c:v>
                </c:pt>
                <c:pt idx="237" formatCode="0.000">
                  <c:v>1.3338120236484872</c:v>
                </c:pt>
                <c:pt idx="238" formatCode="0.000">
                  <c:v>2.2215162737174632</c:v>
                </c:pt>
                <c:pt idx="239" formatCode="0.000">
                  <c:v>1.6213198933634745</c:v>
                </c:pt>
                <c:pt idx="240" formatCode="0.000">
                  <c:v>1.9136321526222952</c:v>
                </c:pt>
                <c:pt idx="241" formatCode="0.000">
                  <c:v>1.008190991701468</c:v>
                </c:pt>
                <c:pt idx="242" formatCode="0.000">
                  <c:v>0.66031589512422739</c:v>
                </c:pt>
                <c:pt idx="243" formatCode="0.000">
                  <c:v>1.5349225580405383</c:v>
                </c:pt>
                <c:pt idx="244" formatCode="0.000">
                  <c:v>1.2720660086616131</c:v>
                </c:pt>
                <c:pt idx="245" formatCode="0.000">
                  <c:v>0.53939701886055613</c:v>
                </c:pt>
                <c:pt idx="246" formatCode="0.000">
                  <c:v>0.7838166496093234</c:v>
                </c:pt>
                <c:pt idx="247" formatCode="0.000">
                  <c:v>1.9037669598864404</c:v>
                </c:pt>
                <c:pt idx="248" formatCode="0.000">
                  <c:v>0.83551786441633857</c:v>
                </c:pt>
                <c:pt idx="249" formatCode="0.000">
                  <c:v>0.68032687438557971</c:v>
                </c:pt>
                <c:pt idx="250" formatCode="0.000">
                  <c:v>1.0866458827530825</c:v>
                </c:pt>
                <c:pt idx="251" formatCode="0.000">
                  <c:v>0.58780585007894226</c:v>
                </c:pt>
                <c:pt idx="252" formatCode="0.000">
                  <c:v>1.3832110868141003</c:v>
                </c:pt>
                <c:pt idx="253" formatCode="0.000">
                  <c:v>0.66380272668033358</c:v>
                </c:pt>
                <c:pt idx="254" formatCode="0.000">
                  <c:v>0.71470007015972359</c:v>
                </c:pt>
                <c:pt idx="255" formatCode="0.000">
                  <c:v>0.3232661083501791</c:v>
                </c:pt>
                <c:pt idx="256" formatCode="0.000">
                  <c:v>0.33977278261450627</c:v>
                </c:pt>
                <c:pt idx="257" formatCode="0.000">
                  <c:v>0.8717664276210475</c:v>
                </c:pt>
                <c:pt idx="258" formatCode="0.000">
                  <c:v>0.91478963268909275</c:v>
                </c:pt>
              </c:numCache>
            </c:numRef>
          </c:val>
          <c:smooth val="0"/>
        </c:ser>
        <c:ser>
          <c:idx val="0"/>
          <c:order val="1"/>
          <c:spPr>
            <a:ln w="28575">
              <a:noFill/>
            </a:ln>
          </c:spPr>
          <c:marker>
            <c:symbol val="none"/>
          </c:marker>
          <c:trendline>
            <c:spPr>
              <a:ln w="15875">
                <a:solidFill>
                  <a:srgbClr val="FF0000"/>
                </a:solidFill>
              </a:ln>
            </c:spPr>
            <c:trendlineType val="linear"/>
            <c:dispRSqr val="0"/>
            <c:dispEq val="0"/>
          </c:trendline>
          <c:cat>
            <c:strRef>
              <c:f>Sheet1!$B$8:$B$270</c:f>
              <c:strCache>
                <c:ptCount val="253"/>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pt idx="252">
                  <c:v>2012</c:v>
                </c:pt>
              </c:strCache>
            </c:strRef>
          </c:cat>
          <c:val>
            <c:numRef>
              <c:f>Sheet1!$J$8:$J$266</c:f>
              <c:numCache>
                <c:formatCode>General</c:formatCode>
                <c:ptCount val="259"/>
                <c:pt idx="0" formatCode="#,##0.0">
                  <c:v>23.3</c:v>
                </c:pt>
                <c:pt idx="73" formatCode="#,##0.0">
                  <c:v>23.3</c:v>
                </c:pt>
                <c:pt idx="204">
                  <c:v>23.3</c:v>
                </c:pt>
                <c:pt idx="216">
                  <c:v>23.3</c:v>
                </c:pt>
                <c:pt idx="221">
                  <c:v>23.3</c:v>
                </c:pt>
                <c:pt idx="228">
                  <c:v>23.3</c:v>
                </c:pt>
              </c:numCache>
            </c:numRef>
          </c:val>
          <c:smooth val="0"/>
        </c:ser>
        <c:ser>
          <c:idx val="2"/>
          <c:order val="2"/>
          <c:spPr>
            <a:ln w="28575">
              <a:noFill/>
            </a:ln>
          </c:spPr>
          <c:marker>
            <c:symbol val="none"/>
          </c:marker>
          <c:trendline>
            <c:spPr>
              <a:ln w="15875">
                <a:solidFill>
                  <a:srgbClr val="00B050"/>
                </a:solidFill>
              </a:ln>
            </c:spPr>
            <c:trendlineType val="linear"/>
            <c:dispRSqr val="0"/>
            <c:dispEq val="0"/>
          </c:trendline>
          <c:cat>
            <c:strRef>
              <c:f>Sheet1!$B$8:$B$270</c:f>
              <c:strCache>
                <c:ptCount val="253"/>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pt idx="252">
                  <c:v>2012</c:v>
                </c:pt>
              </c:strCache>
            </c:strRef>
          </c:cat>
          <c:val>
            <c:numRef>
              <c:f>Sheet1!$K$8:$K$266</c:f>
              <c:numCache>
                <c:formatCode>General</c:formatCode>
                <c:ptCount val="259"/>
                <c:pt idx="0">
                  <c:v>0.34</c:v>
                </c:pt>
                <c:pt idx="73">
                  <c:v>0.34</c:v>
                </c:pt>
                <c:pt idx="191">
                  <c:v>0.34</c:v>
                </c:pt>
                <c:pt idx="198">
                  <c:v>0.34</c:v>
                </c:pt>
                <c:pt idx="204">
                  <c:v>0.34</c:v>
                </c:pt>
                <c:pt idx="216">
                  <c:v>0.34</c:v>
                </c:pt>
                <c:pt idx="221">
                  <c:v>0.34</c:v>
                </c:pt>
                <c:pt idx="228">
                  <c:v>0.34</c:v>
                </c:pt>
              </c:numCache>
            </c:numRef>
          </c:val>
          <c:smooth val="0"/>
        </c:ser>
        <c:dLbls>
          <c:showLegendKey val="0"/>
          <c:showVal val="0"/>
          <c:showCatName val="0"/>
          <c:showSerName val="0"/>
          <c:showPercent val="0"/>
          <c:showBubbleSize val="0"/>
        </c:dLbls>
        <c:marker val="1"/>
        <c:smooth val="0"/>
        <c:axId val="127243776"/>
        <c:axId val="48752896"/>
      </c:lineChart>
      <c:dateAx>
        <c:axId val="127243776"/>
        <c:scaling>
          <c:orientation val="minMax"/>
        </c:scaling>
        <c:delete val="0"/>
        <c:axPos val="b"/>
        <c:title>
          <c:tx>
            <c:rich>
              <a:bodyPr/>
              <a:lstStyle/>
              <a:p>
                <a:pPr>
                  <a:defRPr sz="1400" b="1" i="0" u="none" strike="noStrike" baseline="0">
                    <a:solidFill>
                      <a:srgbClr val="000000"/>
                    </a:solidFill>
                    <a:latin typeface="Arial"/>
                    <a:ea typeface="Arial"/>
                    <a:cs typeface="Arial"/>
                  </a:defRPr>
                </a:pPr>
                <a:r>
                  <a:rPr lang="en-US" sz="1400"/>
                  <a:t>YEAR</a:t>
                </a:r>
              </a:p>
            </c:rich>
          </c:tx>
          <c:layout>
            <c:manualLayout>
              <c:xMode val="edge"/>
              <c:yMode val="edge"/>
              <c:x val="0.49466188393117522"/>
              <c:y val="0.93979062764453958"/>
            </c:manualLayout>
          </c:layout>
          <c:overlay val="0"/>
          <c:spPr>
            <a:noFill/>
            <a:ln w="25400">
              <a:noFill/>
            </a:ln>
          </c:spPr>
        </c:title>
        <c:numFmt formatCode="General" sourceLinked="0"/>
        <c:majorTickMark val="in"/>
        <c:minorTickMark val="none"/>
        <c:tickLblPos val="nextTo"/>
        <c:spPr>
          <a:ln>
            <a:solidFill>
              <a:schemeClr val="tx1"/>
            </a:solidFill>
          </a:ln>
        </c:spPr>
        <c:txPr>
          <a:bodyPr rot="-2700000" vert="horz"/>
          <a:lstStyle/>
          <a:p>
            <a:pPr>
              <a:defRPr sz="1200" b="1" i="0" u="none" strike="noStrike" baseline="0">
                <a:solidFill>
                  <a:srgbClr val="000000"/>
                </a:solidFill>
                <a:latin typeface="Arial"/>
                <a:ea typeface="Arial"/>
                <a:cs typeface="Arial"/>
              </a:defRPr>
            </a:pPr>
            <a:endParaRPr lang="en-US"/>
          </a:p>
        </c:txPr>
        <c:crossAx val="48752896"/>
        <c:crossesAt val="0.1"/>
        <c:auto val="0"/>
        <c:lblOffset val="10"/>
        <c:baseTimeUnit val="days"/>
        <c:majorUnit val="12"/>
        <c:majorTimeUnit val="days"/>
        <c:minorUnit val="12"/>
        <c:minorTimeUnit val="days"/>
      </c:dateAx>
      <c:valAx>
        <c:axId val="48752896"/>
        <c:scaling>
          <c:logBase val="10"/>
          <c:orientation val="minMax"/>
        </c:scaling>
        <c:delete val="0"/>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a:t>Lost Specimens Per 100,000 Specimens</a:t>
                </a:r>
              </a:p>
            </c:rich>
          </c:tx>
          <c:layout>
            <c:manualLayout>
              <c:xMode val="edge"/>
              <c:yMode val="edge"/>
              <c:x val="3.2620239136774573E-2"/>
              <c:y val="0.2700599725159612"/>
            </c:manualLayout>
          </c:layout>
          <c:overlay val="0"/>
          <c:spPr>
            <a:noFill/>
            <a:ln w="25400">
              <a:noFill/>
            </a:ln>
          </c:spPr>
        </c:title>
        <c:numFmt formatCode="#,##0.0" sourceLinked="0"/>
        <c:majorTickMark val="in"/>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127243776"/>
        <c:crosses val="autoZero"/>
        <c:crossBetween val="between"/>
      </c:valAx>
      <c:spPr>
        <a:noFill/>
        <a:ln w="254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1" i="0" u="none" strike="noStrike" baseline="0">
                <a:solidFill>
                  <a:srgbClr val="000000"/>
                </a:solidFill>
                <a:latin typeface="Arial"/>
                <a:ea typeface="Arial"/>
                <a:cs typeface="Arial"/>
              </a:defRPr>
            </a:pPr>
            <a:r>
              <a:rPr lang="en-US" sz="1800"/>
              <a:t>Lost Specimens Per 100,000 Total Specimens Received (Log Scale)</a:t>
            </a:r>
          </a:p>
        </c:rich>
      </c:tx>
      <c:layout>
        <c:manualLayout>
          <c:xMode val="edge"/>
          <c:yMode val="edge"/>
          <c:x val="0.12335573399859671"/>
          <c:y val="4.2778283140353354E-2"/>
        </c:manualLayout>
      </c:layout>
      <c:overlay val="0"/>
      <c:spPr>
        <a:noFill/>
        <a:ln w="25400">
          <a:noFill/>
        </a:ln>
      </c:spPr>
    </c:title>
    <c:autoTitleDeleted val="0"/>
    <c:plotArea>
      <c:layout>
        <c:manualLayout>
          <c:layoutTarget val="inner"/>
          <c:xMode val="edge"/>
          <c:yMode val="edge"/>
          <c:x val="0.12514692330125401"/>
          <c:y val="0.15532124010429435"/>
          <c:w val="0.79181494661921703"/>
          <c:h val="0.70026178010471207"/>
        </c:manualLayout>
      </c:layout>
      <c:lineChart>
        <c:grouping val="standard"/>
        <c:varyColors val="0"/>
        <c:ser>
          <c:idx val="1"/>
          <c:order val="0"/>
          <c:spPr>
            <a:ln w="28575">
              <a:noFill/>
            </a:ln>
          </c:spPr>
          <c:marker>
            <c:symbol val="diamond"/>
            <c:size val="5"/>
            <c:spPr>
              <a:solidFill>
                <a:srgbClr val="FF6600"/>
              </a:solidFill>
              <a:ln>
                <a:solidFill>
                  <a:srgbClr val="FF6600"/>
                </a:solidFill>
              </a:ln>
            </c:spPr>
          </c:marker>
          <c:dPt>
            <c:idx val="232"/>
            <c:marker>
              <c:spPr>
                <a:solidFill>
                  <a:srgbClr val="009242"/>
                </a:solidFill>
                <a:ln>
                  <a:solidFill>
                    <a:srgbClr val="009242"/>
                  </a:solidFill>
                </a:ln>
              </c:spPr>
            </c:marker>
            <c:bubble3D val="0"/>
          </c:dPt>
          <c:dPt>
            <c:idx val="255"/>
            <c:marker>
              <c:spPr>
                <a:solidFill>
                  <a:srgbClr val="009242"/>
                </a:solidFill>
                <a:ln>
                  <a:solidFill>
                    <a:srgbClr val="009242"/>
                  </a:solidFill>
                </a:ln>
              </c:spPr>
            </c:marker>
            <c:bubble3D val="0"/>
          </c:dPt>
          <c:dPt>
            <c:idx val="256"/>
            <c:marker>
              <c:spPr>
                <a:solidFill>
                  <a:srgbClr val="009242"/>
                </a:solidFill>
                <a:ln>
                  <a:solidFill>
                    <a:srgbClr val="009242"/>
                  </a:solidFill>
                </a:ln>
              </c:spPr>
            </c:marker>
            <c:bubble3D val="0"/>
          </c:dPt>
          <c:cat>
            <c:strRef>
              <c:f>Sheet1!$B$8:$B$270</c:f>
              <c:strCache>
                <c:ptCount val="253"/>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pt idx="252">
                  <c:v>2012</c:v>
                </c:pt>
              </c:strCache>
            </c:strRef>
          </c:cat>
          <c:val>
            <c:numRef>
              <c:f>Sheet1!$G$8:$G$266</c:f>
              <c:numCache>
                <c:formatCode>General</c:formatCode>
                <c:ptCount val="259"/>
                <c:pt idx="0" formatCode="#,##0.000">
                  <c:v>64.467303865235309</c:v>
                </c:pt>
                <c:pt idx="12" formatCode="#,##0.000">
                  <c:v>23.831409798113913</c:v>
                </c:pt>
                <c:pt idx="24" formatCode="#,##0.000">
                  <c:v>9.1786626688491495</c:v>
                </c:pt>
                <c:pt idx="36" formatCode="#,##0.000">
                  <c:v>9.3948382074648702</c:v>
                </c:pt>
                <c:pt idx="48" formatCode="#,##0.000">
                  <c:v>5.5802325840941052</c:v>
                </c:pt>
                <c:pt idx="60" formatCode="#,##0.000">
                  <c:v>5.224296461409863</c:v>
                </c:pt>
                <c:pt idx="72" formatCode="#,##0.000">
                  <c:v>10.033702243700761</c:v>
                </c:pt>
                <c:pt idx="73" formatCode="#,##0.000">
                  <c:v>10.587306781651234</c:v>
                </c:pt>
                <c:pt idx="74" formatCode="#,##0.000">
                  <c:v>15.957419427900774</c:v>
                </c:pt>
                <c:pt idx="75" formatCode="#,##0.000">
                  <c:v>10.515699461309396</c:v>
                </c:pt>
                <c:pt idx="76" formatCode="#,##0.000">
                  <c:v>6.0505640987452054</c:v>
                </c:pt>
                <c:pt idx="77" formatCode="#,##0.000">
                  <c:v>6.2596904823813784</c:v>
                </c:pt>
                <c:pt idx="78" formatCode="#,##0.000">
                  <c:v>13.302065268800252</c:v>
                </c:pt>
                <c:pt idx="79" formatCode="#,##0.000">
                  <c:v>10.529338566095531</c:v>
                </c:pt>
                <c:pt idx="80" formatCode="#,##0.000">
                  <c:v>9.1042823669217459</c:v>
                </c:pt>
                <c:pt idx="81" formatCode="#,##0.000">
                  <c:v>7.1136235375575616</c:v>
                </c:pt>
                <c:pt idx="82" formatCode="#,##0.000">
                  <c:v>5.2815506632747375</c:v>
                </c:pt>
                <c:pt idx="83" formatCode="#,##0.000">
                  <c:v>5.7513332636202028</c:v>
                </c:pt>
                <c:pt idx="84" formatCode="#,##0.000">
                  <c:v>13.711708783619077</c:v>
                </c:pt>
                <c:pt idx="85" formatCode="#,##0.000">
                  <c:v>3.6406828100610271</c:v>
                </c:pt>
                <c:pt idx="86" formatCode="#,##0.000">
                  <c:v>6.0994777908629816</c:v>
                </c:pt>
                <c:pt idx="87" formatCode="#,##0.000">
                  <c:v>4.4692011099870399</c:v>
                </c:pt>
                <c:pt idx="88" formatCode="#,##0.000">
                  <c:v>8.5042329819667746</c:v>
                </c:pt>
                <c:pt idx="89" formatCode="#,##0.000">
                  <c:v>5.6328263789592263</c:v>
                </c:pt>
                <c:pt idx="90" formatCode="#,##0.000">
                  <c:v>5.4749271150327807</c:v>
                </c:pt>
                <c:pt idx="91" formatCode="#,##0.000">
                  <c:v>6.6086573411168628</c:v>
                </c:pt>
                <c:pt idx="92" formatCode="#,##0.000">
                  <c:v>4.4311117216198372</c:v>
                </c:pt>
                <c:pt idx="93" formatCode="#,##0.000">
                  <c:v>9.65522084123306</c:v>
                </c:pt>
                <c:pt idx="94" formatCode="#,##0.000">
                  <c:v>8.7810630103992882</c:v>
                </c:pt>
                <c:pt idx="95" formatCode="#,##0.000">
                  <c:v>9.1596061369361124</c:v>
                </c:pt>
                <c:pt idx="96" formatCode="#,##0.000">
                  <c:v>7.1421369273686688</c:v>
                </c:pt>
                <c:pt idx="97" formatCode="#,##0.000">
                  <c:v>10.312425234917047</c:v>
                </c:pt>
                <c:pt idx="98" formatCode="#,##0.000">
                  <c:v>7.4806345074189196</c:v>
                </c:pt>
                <c:pt idx="99" formatCode="#,##0.000">
                  <c:v>5.1833278260475177</c:v>
                </c:pt>
                <c:pt idx="100" formatCode="#,##0.000">
                  <c:v>7.2120932379413807</c:v>
                </c:pt>
                <c:pt idx="101" formatCode="#,##0.000">
                  <c:v>5.6672877069445526</c:v>
                </c:pt>
                <c:pt idx="102" formatCode="#,##0.000">
                  <c:v>5.7873128485153842</c:v>
                </c:pt>
                <c:pt idx="103" formatCode="#,##0.000">
                  <c:v>4.6592644096711995</c:v>
                </c:pt>
                <c:pt idx="104" formatCode="#,##0.000">
                  <c:v>4.3660904466822386</c:v>
                </c:pt>
                <c:pt idx="105" formatCode="#,##0.000">
                  <c:v>4.2496575756684223</c:v>
                </c:pt>
                <c:pt idx="106" formatCode="#,##0.000">
                  <c:v>9.9290692118180743</c:v>
                </c:pt>
                <c:pt idx="107" formatCode="#,##0.000">
                  <c:v>6.8625616070871551</c:v>
                </c:pt>
                <c:pt idx="108" formatCode="#,##0.000">
                  <c:v>4.5993626597457213</c:v>
                </c:pt>
                <c:pt idx="109" formatCode="#,##0.000">
                  <c:v>4.671073962334658</c:v>
                </c:pt>
                <c:pt idx="110" formatCode="#,##0.000">
                  <c:v>5.9017609730598668</c:v>
                </c:pt>
                <c:pt idx="111" formatCode="#,##0.000">
                  <c:v>7.1340754357136564</c:v>
                </c:pt>
                <c:pt idx="112" formatCode="#,##0.000">
                  <c:v>3.9808283307590644</c:v>
                </c:pt>
                <c:pt idx="113" formatCode="#,##0.000">
                  <c:v>5.1534836260941486</c:v>
                </c:pt>
                <c:pt idx="114" formatCode="#,##0.000">
                  <c:v>3.5753083703469422</c:v>
                </c:pt>
                <c:pt idx="115" formatCode="#,##0.000">
                  <c:v>5.0892167978082448</c:v>
                </c:pt>
                <c:pt idx="116" formatCode="#,##0.000">
                  <c:v>10.156408693885842</c:v>
                </c:pt>
                <c:pt idx="117" formatCode="#,##0.000">
                  <c:v>5.8582798416590647</c:v>
                </c:pt>
                <c:pt idx="118" formatCode="#,##0.000">
                  <c:v>6.2779893692713351</c:v>
                </c:pt>
                <c:pt idx="119" formatCode="#,##0.000">
                  <c:v>4.8692743062716248</c:v>
                </c:pt>
                <c:pt idx="120" formatCode="#,##0.000">
                  <c:v>8.7117957714745771</c:v>
                </c:pt>
                <c:pt idx="121" formatCode="#,##0.000">
                  <c:v>6.1596803393716053</c:v>
                </c:pt>
                <c:pt idx="122" formatCode="#,##0.000">
                  <c:v>6.9500149135736686</c:v>
                </c:pt>
                <c:pt idx="123" formatCode="#,##0.000">
                  <c:v>8.4950612802829628</c:v>
                </c:pt>
                <c:pt idx="124" formatCode="#,##0.000">
                  <c:v>6.2924082094952434</c:v>
                </c:pt>
                <c:pt idx="125" formatCode="#,##0.000">
                  <c:v>7.6836135786802036</c:v>
                </c:pt>
                <c:pt idx="126" formatCode="#,##0.000">
                  <c:v>5.0424494627137397</c:v>
                </c:pt>
                <c:pt idx="127" formatCode="#,##0.000">
                  <c:v>7.5284008923664523</c:v>
                </c:pt>
                <c:pt idx="128" formatCode="#,##0.000">
                  <c:v>6.7549783025438312</c:v>
                </c:pt>
                <c:pt idx="129" formatCode="#,##0.000">
                  <c:v>7.8074780024307282</c:v>
                </c:pt>
                <c:pt idx="130" formatCode="#,##0.000">
                  <c:v>10.032605969400553</c:v>
                </c:pt>
                <c:pt idx="132" formatCode="#,##0.000">
                  <c:v>4.8533610873685893</c:v>
                </c:pt>
                <c:pt idx="133" formatCode="#,##0.000">
                  <c:v>6.0525767164098809</c:v>
                </c:pt>
                <c:pt idx="134" formatCode="#,##0.000">
                  <c:v>3.3670438557462208</c:v>
                </c:pt>
                <c:pt idx="135" formatCode="#,##0.000">
                  <c:v>6.3125762299942068</c:v>
                </c:pt>
                <c:pt idx="136" formatCode="#,##0.000">
                  <c:v>5.0628716608060094</c:v>
                </c:pt>
                <c:pt idx="137" formatCode="#,##0.000">
                  <c:v>9.0662418484771958</c:v>
                </c:pt>
                <c:pt idx="138" formatCode="#,##0.000">
                  <c:v>7.5543743261154717</c:v>
                </c:pt>
                <c:pt idx="139" formatCode="#,##0.000">
                  <c:v>4.0850727142943146</c:v>
                </c:pt>
                <c:pt idx="140" formatCode="#,##0.000">
                  <c:v>5.7083538587414981</c:v>
                </c:pt>
                <c:pt idx="141" formatCode="#,##0.000">
                  <c:v>6.6917499357807868</c:v>
                </c:pt>
                <c:pt idx="142" formatCode="#,##0.000">
                  <c:v>3.1121441700786789</c:v>
                </c:pt>
                <c:pt idx="143" formatCode="#,##0.000">
                  <c:v>5.3471289259623163</c:v>
                </c:pt>
                <c:pt idx="144" formatCode="#,##0.000">
                  <c:v>4.6672158423974555</c:v>
                </c:pt>
                <c:pt idx="145" formatCode="#,##0.000">
                  <c:v>5.819681330877982</c:v>
                </c:pt>
                <c:pt idx="146" formatCode="#,##0.000">
                  <c:v>4.5700159080077558</c:v>
                </c:pt>
                <c:pt idx="147" formatCode="#,##0.000">
                  <c:v>2.8663972253274856</c:v>
                </c:pt>
                <c:pt idx="148" formatCode="#,##0.000">
                  <c:v>3.1772698117666214</c:v>
                </c:pt>
                <c:pt idx="149" formatCode="#,##0.000">
                  <c:v>3.2500969950821972</c:v>
                </c:pt>
                <c:pt idx="150" formatCode="#,##0.000">
                  <c:v>5.0648298217179901</c:v>
                </c:pt>
                <c:pt idx="151" formatCode="#,##0.000">
                  <c:v>3.4185631778963304</c:v>
                </c:pt>
                <c:pt idx="152" formatCode="#,##0.000">
                  <c:v>2.6616931029828073</c:v>
                </c:pt>
                <c:pt idx="153" formatCode="#,##0.000">
                  <c:v>6.056109857832821</c:v>
                </c:pt>
                <c:pt idx="154" formatCode="#,##0.000">
                  <c:v>4.2947385717940243</c:v>
                </c:pt>
                <c:pt idx="155" formatCode="#,##0.000">
                  <c:v>3.533422015297639</c:v>
                </c:pt>
                <c:pt idx="156" formatCode="#,##0.000">
                  <c:v>5.588108505101145</c:v>
                </c:pt>
                <c:pt idx="157" formatCode="#,##0.000">
                  <c:v>3.5220224235427633</c:v>
                </c:pt>
                <c:pt idx="158" formatCode="#,##0.000">
                  <c:v>2.1285118025979455</c:v>
                </c:pt>
                <c:pt idx="159" formatCode="#,##0.000">
                  <c:v>5.2860455445684122</c:v>
                </c:pt>
                <c:pt idx="160" formatCode="#,##0.000">
                  <c:v>3.806050895962505</c:v>
                </c:pt>
                <c:pt idx="161" formatCode="#,##0.000">
                  <c:v>3.02520944848541</c:v>
                </c:pt>
                <c:pt idx="162" formatCode="#,##0.000">
                  <c:v>2.3576180078490543</c:v>
                </c:pt>
                <c:pt idx="163" formatCode="#,##0.000">
                  <c:v>2.4104249022850825</c:v>
                </c:pt>
                <c:pt idx="164" formatCode="#,##0.000">
                  <c:v>1.7616923521411609</c:v>
                </c:pt>
                <c:pt idx="165" formatCode="#,##0.000">
                  <c:v>1.6174744753541821</c:v>
                </c:pt>
                <c:pt idx="166" formatCode="#,##0.000">
                  <c:v>1.9666667858585931</c:v>
                </c:pt>
                <c:pt idx="167" formatCode="#,##0.000">
                  <c:v>2.7954981298117514</c:v>
                </c:pt>
                <c:pt idx="168" formatCode="#,##0.000">
                  <c:v>2.3994138047504703</c:v>
                </c:pt>
                <c:pt idx="169" formatCode="#,##0.000">
                  <c:v>1.9489654537014398</c:v>
                </c:pt>
                <c:pt idx="170" formatCode="#,##0.000">
                  <c:v>2.5657331674159218</c:v>
                </c:pt>
                <c:pt idx="171" formatCode="#,##0.000">
                  <c:v>2.3609331667039171</c:v>
                </c:pt>
                <c:pt idx="172" formatCode="#,##0.000">
                  <c:v>2.8754442138450949</c:v>
                </c:pt>
                <c:pt idx="173" formatCode="#,##0.000">
                  <c:v>1.458172326805582</c:v>
                </c:pt>
                <c:pt idx="174" formatCode="#,##0.000">
                  <c:v>1.2894657098831099</c:v>
                </c:pt>
                <c:pt idx="175" formatCode="#,##0.000">
                  <c:v>0.87059175863017602</c:v>
                </c:pt>
                <c:pt idx="176" formatCode="0.000">
                  <c:v>2.7575345802496183</c:v>
                </c:pt>
                <c:pt idx="177" formatCode="0.000">
                  <c:v>2.266200908422821</c:v>
                </c:pt>
                <c:pt idx="178" formatCode="0.000">
                  <c:v>1.5937194703113968</c:v>
                </c:pt>
                <c:pt idx="179" formatCode="0.000">
                  <c:v>2.4848012987228119</c:v>
                </c:pt>
                <c:pt idx="180" formatCode="0.000">
                  <c:v>2.3883611748007425</c:v>
                </c:pt>
                <c:pt idx="181" formatCode="0.000">
                  <c:v>2.5424469462828632</c:v>
                </c:pt>
                <c:pt idx="182" formatCode="0.000">
                  <c:v>2.175572008086434</c:v>
                </c:pt>
                <c:pt idx="183" formatCode="0.000">
                  <c:v>3.3199812348886724</c:v>
                </c:pt>
                <c:pt idx="184" formatCode="0.000">
                  <c:v>2.5516876224012655</c:v>
                </c:pt>
                <c:pt idx="185" formatCode="0.000">
                  <c:v>0.8857199796284404</c:v>
                </c:pt>
                <c:pt idx="186" formatCode="0.000">
                  <c:v>1.7864878987775956</c:v>
                </c:pt>
                <c:pt idx="187" formatCode="0.000">
                  <c:v>3.1592582061731904</c:v>
                </c:pt>
                <c:pt idx="188" formatCode="0.000">
                  <c:v>4.0509945191544521</c:v>
                </c:pt>
                <c:pt idx="189" formatCode="0.000">
                  <c:v>2.8561998578247181</c:v>
                </c:pt>
                <c:pt idx="190" formatCode="0.000">
                  <c:v>2.6821596153187075</c:v>
                </c:pt>
                <c:pt idx="191" formatCode="0.000">
                  <c:v>0.47662094812616473</c:v>
                </c:pt>
                <c:pt idx="192" formatCode="0.000">
                  <c:v>1.7103665315477108</c:v>
                </c:pt>
                <c:pt idx="193" formatCode="0.000">
                  <c:v>1.9245630501659567</c:v>
                </c:pt>
                <c:pt idx="194" formatCode="0.000">
                  <c:v>2.7156653153717221</c:v>
                </c:pt>
                <c:pt idx="195" formatCode="0.000">
                  <c:v>2.4644360138182377</c:v>
                </c:pt>
                <c:pt idx="196" formatCode="0.000">
                  <c:v>2.6037348520873045</c:v>
                </c:pt>
                <c:pt idx="197" formatCode="0.000">
                  <c:v>1.4823199655023718</c:v>
                </c:pt>
                <c:pt idx="198" formatCode="0.000">
                  <c:v>2.476239029896945</c:v>
                </c:pt>
                <c:pt idx="199" formatCode="0.000">
                  <c:v>1.7250278990089052</c:v>
                </c:pt>
                <c:pt idx="200" formatCode="0.000">
                  <c:v>1.1483194982098974</c:v>
                </c:pt>
                <c:pt idx="201" formatCode="0.000">
                  <c:v>2.6242260259687882</c:v>
                </c:pt>
                <c:pt idx="202" formatCode="0.000">
                  <c:v>1.2212293627503064</c:v>
                </c:pt>
                <c:pt idx="203" formatCode="0.000">
                  <c:v>3.0812526319032898</c:v>
                </c:pt>
                <c:pt idx="204" formatCode="0.000">
                  <c:v>2.2878891262013101</c:v>
                </c:pt>
                <c:pt idx="205" formatCode="0.000">
                  <c:v>1.1629272740170649</c:v>
                </c:pt>
                <c:pt idx="206" formatCode="0.000">
                  <c:v>1.2183874155200627</c:v>
                </c:pt>
                <c:pt idx="207" formatCode="0.000">
                  <c:v>1.9520151302861655</c:v>
                </c:pt>
                <c:pt idx="208" formatCode="0.000">
                  <c:v>1.3983306083813787</c:v>
                </c:pt>
                <c:pt idx="209" formatCode="0.000">
                  <c:v>2.1651043634430787</c:v>
                </c:pt>
                <c:pt idx="210" formatCode="0.000">
                  <c:v>2.1060192246302272</c:v>
                </c:pt>
                <c:pt idx="211" formatCode="0.000">
                  <c:v>3.104878513598297</c:v>
                </c:pt>
                <c:pt idx="212" formatCode="0.000">
                  <c:v>1.7873100983020553</c:v>
                </c:pt>
                <c:pt idx="213" formatCode="0.000">
                  <c:v>1.8957176852617987</c:v>
                </c:pt>
                <c:pt idx="214" formatCode="0.000">
                  <c:v>1.894770748529184</c:v>
                </c:pt>
                <c:pt idx="215" formatCode="0.000">
                  <c:v>0.98311983247638057</c:v>
                </c:pt>
                <c:pt idx="216" formatCode="0.000">
                  <c:v>1.4127070645948532</c:v>
                </c:pt>
                <c:pt idx="217" formatCode="0.000">
                  <c:v>1.2453525706341335</c:v>
                </c:pt>
                <c:pt idx="218" formatCode="0.000">
                  <c:v>2.0450758783300151</c:v>
                </c:pt>
                <c:pt idx="219" formatCode="0.000">
                  <c:v>3.3587337573734701</c:v>
                </c:pt>
                <c:pt idx="220" formatCode="0.000">
                  <c:v>1.824427800416184</c:v>
                </c:pt>
                <c:pt idx="221" formatCode="0.000">
                  <c:v>0.9762807175880226</c:v>
                </c:pt>
                <c:pt idx="222" formatCode="0.000">
                  <c:v>2.2960882310170905</c:v>
                </c:pt>
                <c:pt idx="223" formatCode="0.000">
                  <c:v>1.4689218113904394</c:v>
                </c:pt>
                <c:pt idx="224" formatCode="0.000">
                  <c:v>1.1913555243155662</c:v>
                </c:pt>
                <c:pt idx="225" formatCode="0.000">
                  <c:v>0.53270942405587918</c:v>
                </c:pt>
                <c:pt idx="226" formatCode="0.000">
                  <c:v>1.5472403421257845</c:v>
                </c:pt>
                <c:pt idx="227" formatCode="0.000">
                  <c:v>1.3985476083087713</c:v>
                </c:pt>
                <c:pt idx="228" formatCode="0.000">
                  <c:v>0.45187170910306856</c:v>
                </c:pt>
                <c:pt idx="229" formatCode="0.000">
                  <c:v>0.56592262932180959</c:v>
                </c:pt>
                <c:pt idx="230" formatCode="0.000">
                  <c:v>0.94706274409062441</c:v>
                </c:pt>
                <c:pt idx="231" formatCode="0.000">
                  <c:v>0.70301240816900423</c:v>
                </c:pt>
                <c:pt idx="232" formatCode="0.000">
                  <c:v>0.32487151331648334</c:v>
                </c:pt>
                <c:pt idx="233" formatCode="0.000">
                  <c:v>1.2262607074855414</c:v>
                </c:pt>
                <c:pt idx="234" formatCode="0.000">
                  <c:v>0.65066747638619282</c:v>
                </c:pt>
                <c:pt idx="235" formatCode="0.000">
                  <c:v>1.1145588130394464</c:v>
                </c:pt>
                <c:pt idx="236" formatCode="0.000">
                  <c:v>1.950504855673477</c:v>
                </c:pt>
                <c:pt idx="237" formatCode="0.000">
                  <c:v>1.3338120236484872</c:v>
                </c:pt>
                <c:pt idx="238" formatCode="0.000">
                  <c:v>2.2215162737174632</c:v>
                </c:pt>
                <c:pt idx="239" formatCode="0.000">
                  <c:v>1.6213198933634745</c:v>
                </c:pt>
                <c:pt idx="240" formatCode="0.000">
                  <c:v>1.9136321526222952</c:v>
                </c:pt>
                <c:pt idx="241" formatCode="0.000">
                  <c:v>1.008190991701468</c:v>
                </c:pt>
                <c:pt idx="242" formatCode="0.000">
                  <c:v>0.66031589512422739</c:v>
                </c:pt>
                <c:pt idx="243" formatCode="0.000">
                  <c:v>1.5349225580405383</c:v>
                </c:pt>
                <c:pt idx="244" formatCode="0.000">
                  <c:v>1.2720660086616131</c:v>
                </c:pt>
                <c:pt idx="245" formatCode="0.000">
                  <c:v>0.53939701886055613</c:v>
                </c:pt>
                <c:pt idx="246" formatCode="0.000">
                  <c:v>0.7838166496093234</c:v>
                </c:pt>
                <c:pt idx="247" formatCode="0.000">
                  <c:v>1.9037669598864404</c:v>
                </c:pt>
                <c:pt idx="248" formatCode="0.000">
                  <c:v>0.83551786441633857</c:v>
                </c:pt>
                <c:pt idx="249" formatCode="0.000">
                  <c:v>0.68032687438557971</c:v>
                </c:pt>
                <c:pt idx="250" formatCode="0.000">
                  <c:v>1.0866458827530825</c:v>
                </c:pt>
                <c:pt idx="251" formatCode="0.000">
                  <c:v>0.58780585007894226</c:v>
                </c:pt>
                <c:pt idx="252" formatCode="0.000">
                  <c:v>1.3832110868141003</c:v>
                </c:pt>
                <c:pt idx="253" formatCode="0.000">
                  <c:v>0.66380272668033358</c:v>
                </c:pt>
                <c:pt idx="254" formatCode="0.000">
                  <c:v>0.71470007015972359</c:v>
                </c:pt>
                <c:pt idx="255" formatCode="0.000">
                  <c:v>0.3232661083501791</c:v>
                </c:pt>
                <c:pt idx="256" formatCode="0.000">
                  <c:v>0.33977278261450627</c:v>
                </c:pt>
                <c:pt idx="257" formatCode="0.000">
                  <c:v>0.8717664276210475</c:v>
                </c:pt>
                <c:pt idx="258" formatCode="0.000">
                  <c:v>0.91478963268909275</c:v>
                </c:pt>
              </c:numCache>
            </c:numRef>
          </c:val>
          <c:smooth val="0"/>
        </c:ser>
        <c:ser>
          <c:idx val="0"/>
          <c:order val="1"/>
          <c:spPr>
            <a:ln w="28575">
              <a:noFill/>
            </a:ln>
          </c:spPr>
          <c:marker>
            <c:symbol val="none"/>
          </c:marker>
          <c:trendline>
            <c:spPr>
              <a:ln w="15875">
                <a:solidFill>
                  <a:srgbClr val="FF0000"/>
                </a:solidFill>
              </a:ln>
            </c:spPr>
            <c:trendlineType val="linear"/>
            <c:dispRSqr val="0"/>
            <c:dispEq val="0"/>
          </c:trendline>
          <c:cat>
            <c:strRef>
              <c:f>Sheet1!$B$8:$B$270</c:f>
              <c:strCache>
                <c:ptCount val="253"/>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pt idx="252">
                  <c:v>2012</c:v>
                </c:pt>
              </c:strCache>
            </c:strRef>
          </c:cat>
          <c:val>
            <c:numRef>
              <c:f>Sheet1!$J$8:$J$266</c:f>
              <c:numCache>
                <c:formatCode>General</c:formatCode>
                <c:ptCount val="259"/>
                <c:pt idx="0" formatCode="#,##0.0">
                  <c:v>23.3</c:v>
                </c:pt>
                <c:pt idx="73" formatCode="#,##0.0">
                  <c:v>23.3</c:v>
                </c:pt>
                <c:pt idx="204">
                  <c:v>23.3</c:v>
                </c:pt>
                <c:pt idx="216">
                  <c:v>23.3</c:v>
                </c:pt>
                <c:pt idx="221">
                  <c:v>23.3</c:v>
                </c:pt>
                <c:pt idx="228">
                  <c:v>23.3</c:v>
                </c:pt>
              </c:numCache>
            </c:numRef>
          </c:val>
          <c:smooth val="0"/>
        </c:ser>
        <c:ser>
          <c:idx val="2"/>
          <c:order val="2"/>
          <c:spPr>
            <a:ln w="28575">
              <a:noFill/>
            </a:ln>
          </c:spPr>
          <c:marker>
            <c:symbol val="none"/>
          </c:marker>
          <c:trendline>
            <c:spPr>
              <a:ln w="15875">
                <a:solidFill>
                  <a:srgbClr val="00B050"/>
                </a:solidFill>
              </a:ln>
            </c:spPr>
            <c:trendlineType val="linear"/>
            <c:dispRSqr val="0"/>
            <c:dispEq val="0"/>
          </c:trendline>
          <c:cat>
            <c:strRef>
              <c:f>Sheet1!$B$8:$B$270</c:f>
              <c:strCache>
                <c:ptCount val="253"/>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pt idx="252">
                  <c:v>2012</c:v>
                </c:pt>
              </c:strCache>
            </c:strRef>
          </c:cat>
          <c:val>
            <c:numRef>
              <c:f>Sheet1!$K$8:$K$266</c:f>
              <c:numCache>
                <c:formatCode>General</c:formatCode>
                <c:ptCount val="259"/>
                <c:pt idx="0">
                  <c:v>0.34</c:v>
                </c:pt>
                <c:pt idx="73">
                  <c:v>0.34</c:v>
                </c:pt>
                <c:pt idx="191">
                  <c:v>0.34</c:v>
                </c:pt>
                <c:pt idx="198">
                  <c:v>0.34</c:v>
                </c:pt>
                <c:pt idx="204">
                  <c:v>0.34</c:v>
                </c:pt>
                <c:pt idx="216">
                  <c:v>0.34</c:v>
                </c:pt>
                <c:pt idx="221">
                  <c:v>0.34</c:v>
                </c:pt>
                <c:pt idx="228">
                  <c:v>0.34</c:v>
                </c:pt>
              </c:numCache>
            </c:numRef>
          </c:val>
          <c:smooth val="0"/>
        </c:ser>
        <c:dLbls>
          <c:showLegendKey val="0"/>
          <c:showVal val="0"/>
          <c:showCatName val="0"/>
          <c:showSerName val="0"/>
          <c:showPercent val="0"/>
          <c:showBubbleSize val="0"/>
        </c:dLbls>
        <c:marker val="1"/>
        <c:smooth val="0"/>
        <c:axId val="127067648"/>
        <c:axId val="48755200"/>
      </c:lineChart>
      <c:dateAx>
        <c:axId val="127067648"/>
        <c:scaling>
          <c:orientation val="minMax"/>
        </c:scaling>
        <c:delete val="0"/>
        <c:axPos val="b"/>
        <c:title>
          <c:tx>
            <c:rich>
              <a:bodyPr/>
              <a:lstStyle/>
              <a:p>
                <a:pPr>
                  <a:defRPr sz="1400" b="1" i="0" u="none" strike="noStrike" baseline="0">
                    <a:solidFill>
                      <a:srgbClr val="000000"/>
                    </a:solidFill>
                    <a:latin typeface="Arial"/>
                    <a:ea typeface="Arial"/>
                    <a:cs typeface="Arial"/>
                  </a:defRPr>
                </a:pPr>
                <a:r>
                  <a:rPr lang="en-US" sz="1400"/>
                  <a:t>YEAR</a:t>
                </a:r>
              </a:p>
            </c:rich>
          </c:tx>
          <c:layout>
            <c:manualLayout>
              <c:xMode val="edge"/>
              <c:yMode val="edge"/>
              <c:x val="0.49466188393117522"/>
              <c:y val="0.93979062764453958"/>
            </c:manualLayout>
          </c:layout>
          <c:overlay val="0"/>
          <c:spPr>
            <a:noFill/>
            <a:ln w="25400">
              <a:noFill/>
            </a:ln>
          </c:spPr>
        </c:title>
        <c:numFmt formatCode="General" sourceLinked="0"/>
        <c:majorTickMark val="in"/>
        <c:minorTickMark val="none"/>
        <c:tickLblPos val="nextTo"/>
        <c:spPr>
          <a:ln>
            <a:solidFill>
              <a:schemeClr val="tx1"/>
            </a:solidFill>
          </a:ln>
        </c:spPr>
        <c:txPr>
          <a:bodyPr rot="-2700000" vert="horz"/>
          <a:lstStyle/>
          <a:p>
            <a:pPr>
              <a:defRPr sz="1200" b="1" i="0" u="none" strike="noStrike" baseline="0">
                <a:solidFill>
                  <a:srgbClr val="000000"/>
                </a:solidFill>
                <a:latin typeface="Arial"/>
                <a:ea typeface="Arial"/>
                <a:cs typeface="Arial"/>
              </a:defRPr>
            </a:pPr>
            <a:endParaRPr lang="en-US"/>
          </a:p>
        </c:txPr>
        <c:crossAx val="48755200"/>
        <c:crossesAt val="0.1"/>
        <c:auto val="0"/>
        <c:lblOffset val="10"/>
        <c:baseTimeUnit val="days"/>
        <c:majorUnit val="12"/>
        <c:majorTimeUnit val="days"/>
        <c:minorUnit val="12"/>
        <c:minorTimeUnit val="days"/>
      </c:dateAx>
      <c:valAx>
        <c:axId val="48755200"/>
        <c:scaling>
          <c:logBase val="10"/>
          <c:orientation val="minMax"/>
        </c:scaling>
        <c:delete val="0"/>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a:t>Lost Specimens Per 100,000 Specimens</a:t>
                </a:r>
              </a:p>
            </c:rich>
          </c:tx>
          <c:layout>
            <c:manualLayout>
              <c:xMode val="edge"/>
              <c:yMode val="edge"/>
              <c:x val="3.2620239136774573E-2"/>
              <c:y val="0.2700599725159612"/>
            </c:manualLayout>
          </c:layout>
          <c:overlay val="0"/>
          <c:spPr>
            <a:noFill/>
            <a:ln w="25400">
              <a:noFill/>
            </a:ln>
          </c:spPr>
        </c:title>
        <c:numFmt formatCode="#,##0.0" sourceLinked="0"/>
        <c:majorTickMark val="in"/>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127067648"/>
        <c:crosses val="autoZero"/>
        <c:crossBetween val="between"/>
      </c:valAx>
      <c:spPr>
        <a:noFill/>
        <a:ln w="254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000000"/>
                </a:solidFill>
                <a:latin typeface="Arial"/>
                <a:ea typeface="Arial"/>
                <a:cs typeface="Arial"/>
              </a:defRPr>
            </a:pPr>
            <a:r>
              <a:rPr lang="en-US" sz="1800" dirty="0"/>
              <a:t>Lost Specimens Per 100,000 Billed Units (Log Scale)</a:t>
            </a:r>
          </a:p>
        </c:rich>
      </c:tx>
      <c:layout>
        <c:manualLayout>
          <c:xMode val="edge"/>
          <c:yMode val="edge"/>
          <c:x val="0.21965202682997959"/>
          <c:y val="5.2807792204226531E-2"/>
        </c:manualLayout>
      </c:layout>
      <c:overlay val="0"/>
      <c:spPr>
        <a:noFill/>
        <a:ln w="25400">
          <a:noFill/>
        </a:ln>
      </c:spPr>
    </c:title>
    <c:autoTitleDeleted val="0"/>
    <c:plotArea>
      <c:layout>
        <c:manualLayout>
          <c:layoutTarget val="inner"/>
          <c:xMode val="edge"/>
          <c:yMode val="edge"/>
          <c:x val="0.11477655293088364"/>
          <c:y val="0.14007884592680858"/>
          <c:w val="0.79181494661921703"/>
          <c:h val="0.70026178010471207"/>
        </c:manualLayout>
      </c:layout>
      <c:lineChart>
        <c:grouping val="standard"/>
        <c:varyColors val="0"/>
        <c:ser>
          <c:idx val="1"/>
          <c:order val="0"/>
          <c:spPr>
            <a:ln w="28575">
              <a:noFill/>
            </a:ln>
          </c:spPr>
          <c:marker>
            <c:symbol val="diamond"/>
            <c:size val="5"/>
            <c:spPr>
              <a:solidFill>
                <a:srgbClr val="FF6600"/>
              </a:solidFill>
              <a:ln>
                <a:solidFill>
                  <a:srgbClr val="FF6600"/>
                </a:solidFill>
              </a:ln>
            </c:spPr>
          </c:marker>
          <c:dPt>
            <c:idx val="191"/>
            <c:marker>
              <c:spPr>
                <a:solidFill>
                  <a:srgbClr val="009242"/>
                </a:solidFill>
                <a:ln>
                  <a:solidFill>
                    <a:srgbClr val="009242"/>
                  </a:solidFill>
                </a:ln>
              </c:spPr>
            </c:marker>
            <c:bubble3D val="0"/>
          </c:dPt>
          <c:dPt>
            <c:idx val="225"/>
            <c:marker>
              <c:spPr>
                <a:solidFill>
                  <a:srgbClr val="009242"/>
                </a:solidFill>
                <a:ln>
                  <a:solidFill>
                    <a:srgbClr val="009242"/>
                  </a:solidFill>
                </a:ln>
              </c:spPr>
            </c:marker>
            <c:bubble3D val="0"/>
          </c:dPt>
          <c:dPt>
            <c:idx val="228"/>
            <c:marker>
              <c:spPr>
                <a:solidFill>
                  <a:srgbClr val="009242"/>
                </a:solidFill>
                <a:ln>
                  <a:solidFill>
                    <a:srgbClr val="009242"/>
                  </a:solidFill>
                </a:ln>
              </c:spPr>
            </c:marker>
            <c:bubble3D val="0"/>
          </c:dPt>
          <c:dPt>
            <c:idx val="229"/>
            <c:marker>
              <c:spPr>
                <a:solidFill>
                  <a:srgbClr val="009242"/>
                </a:solidFill>
                <a:ln>
                  <a:solidFill>
                    <a:srgbClr val="009242"/>
                  </a:solidFill>
                </a:ln>
              </c:spPr>
            </c:marker>
            <c:bubble3D val="0"/>
          </c:dPt>
          <c:dPt>
            <c:idx val="232"/>
            <c:marker>
              <c:spPr>
                <a:solidFill>
                  <a:srgbClr val="009242"/>
                </a:solidFill>
                <a:ln>
                  <a:solidFill>
                    <a:srgbClr val="009242"/>
                  </a:solidFill>
                </a:ln>
              </c:spPr>
            </c:marker>
            <c:bubble3D val="0"/>
          </c:dPt>
          <c:dPt>
            <c:idx val="245"/>
            <c:marker>
              <c:spPr>
                <a:solidFill>
                  <a:srgbClr val="009242"/>
                </a:solidFill>
                <a:ln>
                  <a:solidFill>
                    <a:srgbClr val="009242"/>
                  </a:solidFill>
                </a:ln>
              </c:spPr>
            </c:marker>
            <c:bubble3D val="0"/>
          </c:dPt>
          <c:dPt>
            <c:idx val="248"/>
            <c:bubble3D val="0"/>
          </c:dPt>
          <c:dPt>
            <c:idx val="249"/>
            <c:bubble3D val="0"/>
          </c:dPt>
          <c:dPt>
            <c:idx val="251"/>
            <c:marker>
              <c:spPr>
                <a:solidFill>
                  <a:srgbClr val="009242"/>
                </a:solidFill>
                <a:ln>
                  <a:solidFill>
                    <a:srgbClr val="009242"/>
                  </a:solidFill>
                </a:ln>
              </c:spPr>
            </c:marker>
            <c:bubble3D val="0"/>
          </c:dPt>
          <c:dPt>
            <c:idx val="255"/>
            <c:marker>
              <c:spPr>
                <a:solidFill>
                  <a:srgbClr val="009242"/>
                </a:solidFill>
                <a:ln>
                  <a:solidFill>
                    <a:srgbClr val="009242"/>
                  </a:solidFill>
                </a:ln>
              </c:spPr>
            </c:marker>
            <c:bubble3D val="0"/>
          </c:dPt>
          <c:dPt>
            <c:idx val="256"/>
            <c:marker>
              <c:spPr>
                <a:solidFill>
                  <a:srgbClr val="009242"/>
                </a:solidFill>
                <a:ln>
                  <a:solidFill>
                    <a:srgbClr val="009242"/>
                  </a:solidFill>
                </a:ln>
              </c:spPr>
            </c:marker>
            <c:bubble3D val="0"/>
          </c:dPt>
          <c:cat>
            <c:strRef>
              <c:f>Sheet1!$B$8:$B$270</c:f>
              <c:strCache>
                <c:ptCount val="253"/>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pt idx="252">
                  <c:v>2012</c:v>
                </c:pt>
              </c:strCache>
            </c:strRef>
          </c:cat>
          <c:val>
            <c:numRef>
              <c:f>Sheet1!$P$8:$P$266</c:f>
              <c:numCache>
                <c:formatCode>General</c:formatCode>
                <c:ptCount val="259"/>
                <c:pt idx="103" formatCode="0.000">
                  <c:v>2.5493795202459952</c:v>
                </c:pt>
                <c:pt idx="104" formatCode="0.000">
                  <c:v>2.490655593923512</c:v>
                </c:pt>
                <c:pt idx="105" formatCode="0.000">
                  <c:v>2.339669638647023</c:v>
                </c:pt>
                <c:pt idx="106" formatCode="0.000">
                  <c:v>5.5351542837769818</c:v>
                </c:pt>
                <c:pt idx="107" formatCode="0.000">
                  <c:v>3.9545940699064377</c:v>
                </c:pt>
                <c:pt idx="108" formatCode="0.000">
                  <c:v>2.5085784423519715</c:v>
                </c:pt>
                <c:pt idx="109" formatCode="0.000">
                  <c:v>2.7883479858286311</c:v>
                </c:pt>
                <c:pt idx="110" formatCode="0.000">
                  <c:v>3.5718416415503835</c:v>
                </c:pt>
                <c:pt idx="111" formatCode="0.000">
                  <c:v>4.3408743967993288</c:v>
                </c:pt>
                <c:pt idx="112" formatCode="0.000">
                  <c:v>2.3679138205658052</c:v>
                </c:pt>
                <c:pt idx="113" formatCode="0.000">
                  <c:v>3.0131826741996233</c:v>
                </c:pt>
                <c:pt idx="114" formatCode="0.000">
                  <c:v>2.0116303180542272</c:v>
                </c:pt>
                <c:pt idx="115" formatCode="0.000">
                  <c:v>2.8996059757657378</c:v>
                </c:pt>
                <c:pt idx="116" formatCode="0.000">
                  <c:v>5.8830805620001261</c:v>
                </c:pt>
                <c:pt idx="117" formatCode="0.000">
                  <c:v>3.5030768691834329</c:v>
                </c:pt>
                <c:pt idx="118" formatCode="0.000">
                  <c:v>3.6511063612921872</c:v>
                </c:pt>
                <c:pt idx="119" formatCode="0.000">
                  <c:v>2.7817413046039454</c:v>
                </c:pt>
                <c:pt idx="120" formatCode="0.000">
                  <c:v>4.8199499390027025</c:v>
                </c:pt>
                <c:pt idx="121" formatCode="0.000">
                  <c:v>3.5125229077580937</c:v>
                </c:pt>
                <c:pt idx="122" formatCode="0.000">
                  <c:v>3.9680571400228164</c:v>
                </c:pt>
                <c:pt idx="123" formatCode="0.000">
                  <c:v>4.6822989236387986</c:v>
                </c:pt>
                <c:pt idx="124" formatCode="0.000">
                  <c:v>3.5266837710829564</c:v>
                </c:pt>
                <c:pt idx="125" formatCode="0.000">
                  <c:v>4.3594369857446411</c:v>
                </c:pt>
                <c:pt idx="126" formatCode="0.000">
                  <c:v>2.7548129482008172</c:v>
                </c:pt>
                <c:pt idx="127" formatCode="0.000">
                  <c:v>4.281353421443586</c:v>
                </c:pt>
                <c:pt idx="128" formatCode="0.000">
                  <c:v>3.8356997837458917</c:v>
                </c:pt>
                <c:pt idx="129" formatCode="0.000">
                  <c:v>4.2342559777108759</c:v>
                </c:pt>
                <c:pt idx="130" formatCode="0.000">
                  <c:v>5.7736569030629248</c:v>
                </c:pt>
                <c:pt idx="131" formatCode="0.000">
                  <c:v>2.0551520607009715</c:v>
                </c:pt>
                <c:pt idx="132" formatCode="0.000">
                  <c:v>2.7003307905218392</c:v>
                </c:pt>
                <c:pt idx="133" formatCode="0.000">
                  <c:v>3.3787884665681398</c:v>
                </c:pt>
                <c:pt idx="134" formatCode="0.000">
                  <c:v>1.9371371327049629</c:v>
                </c:pt>
                <c:pt idx="135" formatCode="0.000">
                  <c:v>3.5114605293025112</c:v>
                </c:pt>
                <c:pt idx="136" formatCode="0.000">
                  <c:v>2.8516173855334861</c:v>
                </c:pt>
                <c:pt idx="137" formatCode="0.000">
                  <c:v>5.2226983444046251</c:v>
                </c:pt>
                <c:pt idx="138" formatCode="0.000">
                  <c:v>4.2254062151884151</c:v>
                </c:pt>
                <c:pt idx="139" formatCode="0.000">
                  <c:v>2.3555665757500623</c:v>
                </c:pt>
                <c:pt idx="140" formatCode="0.000">
                  <c:v>3.2699686083013604</c:v>
                </c:pt>
                <c:pt idx="141" formatCode="0.000">
                  <c:v>3.7885870647860611</c:v>
                </c:pt>
                <c:pt idx="142" formatCode="0.000">
                  <c:v>1.8055104177951107</c:v>
                </c:pt>
                <c:pt idx="143" formatCode="0.000">
                  <c:v>2.9893057586484355</c:v>
                </c:pt>
                <c:pt idx="144" formatCode="0.000">
                  <c:v>2.6033666737825358</c:v>
                </c:pt>
                <c:pt idx="145" formatCode="0.000">
                  <c:v>3.3335714455794463</c:v>
                </c:pt>
                <c:pt idx="146" formatCode="0.000">
                  <c:v>2.5440668726149371</c:v>
                </c:pt>
                <c:pt idx="147" formatCode="0.000">
                  <c:v>1.6421188149594834</c:v>
                </c:pt>
                <c:pt idx="148" formatCode="0.000">
                  <c:v>1.7931028299645413</c:v>
                </c:pt>
                <c:pt idx="149" formatCode="0.000">
                  <c:v>1.7638784158607947</c:v>
                </c:pt>
                <c:pt idx="150" formatCode="0.000">
                  <c:v>2.8596887972263305</c:v>
                </c:pt>
                <c:pt idx="151" formatCode="0.000">
                  <c:v>1.9477399723853754</c:v>
                </c:pt>
                <c:pt idx="152" formatCode="0.000">
                  <c:v>1.5338129055017868</c:v>
                </c:pt>
                <c:pt idx="153" formatCode="0.000">
                  <c:v>3.5319737441901791</c:v>
                </c:pt>
                <c:pt idx="154" formatCode="0.000">
                  <c:v>2.4044417356724019</c:v>
                </c:pt>
                <c:pt idx="155" formatCode="0.000">
                  <c:v>1.9626677503671341</c:v>
                </c:pt>
                <c:pt idx="156" formatCode="0.000">
                  <c:v>3.1084447562757278</c:v>
                </c:pt>
                <c:pt idx="157" formatCode="0.000">
                  <c:v>1.9501899810073164</c:v>
                </c:pt>
                <c:pt idx="158" formatCode="0.000">
                  <c:v>1.2364802129443742</c:v>
                </c:pt>
                <c:pt idx="159" formatCode="0.000">
                  <c:v>2.981085015576169</c:v>
                </c:pt>
                <c:pt idx="160" formatCode="0.000">
                  <c:v>2.1175886916730362</c:v>
                </c:pt>
                <c:pt idx="161" formatCode="0.000">
                  <c:v>1.6273409553915332</c:v>
                </c:pt>
                <c:pt idx="162" formatCode="0.000">
                  <c:v>1.3334085512516092</c:v>
                </c:pt>
                <c:pt idx="163" formatCode="0.000">
                  <c:v>1.3405005429027199</c:v>
                </c:pt>
                <c:pt idx="164" formatCode="0.000">
                  <c:v>0.9930111872640357</c:v>
                </c:pt>
                <c:pt idx="165" formatCode="0.000">
                  <c:v>0.91401272915060794</c:v>
                </c:pt>
                <c:pt idx="166" formatCode="0.000">
                  <c:v>1.0751689725783042</c:v>
                </c:pt>
                <c:pt idx="167" formatCode="0.000">
                  <c:v>1.5757014234886662</c:v>
                </c:pt>
                <c:pt idx="168" formatCode="0.000">
                  <c:v>1.3111844029572253</c:v>
                </c:pt>
                <c:pt idx="169" formatCode="0.000">
                  <c:v>1.060885164003202</c:v>
                </c:pt>
                <c:pt idx="170" formatCode="0.000">
                  <c:v>1.4108124667451347</c:v>
                </c:pt>
                <c:pt idx="171" formatCode="0.000">
                  <c:v>1.30010496180725</c:v>
                </c:pt>
                <c:pt idx="172" formatCode="0.000">
                  <c:v>1.5651339708645708</c:v>
                </c:pt>
                <c:pt idx="173" formatCode="0.000">
                  <c:v>0.79754921986393812</c:v>
                </c:pt>
                <c:pt idx="174" formatCode="0.000">
                  <c:v>0.71284474954199728</c:v>
                </c:pt>
                <c:pt idx="175" formatCode="0.000">
                  <c:v>0.47034033826877125</c:v>
                </c:pt>
                <c:pt idx="176" formatCode="0.000">
                  <c:v>1.5651030707322247</c:v>
                </c:pt>
                <c:pt idx="177" formatCode="0.000">
                  <c:v>1.2638732660110175</c:v>
                </c:pt>
                <c:pt idx="178" formatCode="0.000">
                  <c:v>0.8745256791347793</c:v>
                </c:pt>
                <c:pt idx="179" formatCode="0.000">
                  <c:v>1.394540652254554</c:v>
                </c:pt>
                <c:pt idx="180" formatCode="0.000">
                  <c:v>1.2976131333278957</c:v>
                </c:pt>
                <c:pt idx="181" formatCode="0.000">
                  <c:v>1.4212469309949083</c:v>
                </c:pt>
                <c:pt idx="182" formatCode="0.000">
                  <c:v>1.2135548475448386</c:v>
                </c:pt>
                <c:pt idx="183" formatCode="0.000">
                  <c:v>1.8308530581216242</c:v>
                </c:pt>
                <c:pt idx="184" formatCode="0.000">
                  <c:v>1.3832442437587587</c:v>
                </c:pt>
                <c:pt idx="185" formatCode="0.000">
                  <c:v>0.49791167544789228</c:v>
                </c:pt>
                <c:pt idx="186" formatCode="0.000">
                  <c:v>1.0075422936868241</c:v>
                </c:pt>
                <c:pt idx="187" formatCode="0.000">
                  <c:v>1.6519469498973185</c:v>
                </c:pt>
                <c:pt idx="188" formatCode="0.000">
                  <c:v>2.1172435371141027</c:v>
                </c:pt>
                <c:pt idx="189" formatCode="0.000">
                  <c:v>1.5120167531456248</c:v>
                </c:pt>
                <c:pt idx="190" formatCode="0.000">
                  <c:v>1.4069182861859382</c:v>
                </c:pt>
                <c:pt idx="191" formatCode="0.000">
                  <c:v>0.2517802965132625</c:v>
                </c:pt>
                <c:pt idx="192" formatCode="0.000">
                  <c:v>0.86481998771955615</c:v>
                </c:pt>
                <c:pt idx="193" formatCode="0.000">
                  <c:v>1.0331333822879611</c:v>
                </c:pt>
                <c:pt idx="194" formatCode="0.000">
                  <c:v>1.4252086149110075</c:v>
                </c:pt>
                <c:pt idx="195" formatCode="0.000">
                  <c:v>1.2907556083331182</c:v>
                </c:pt>
                <c:pt idx="196" formatCode="0.000">
                  <c:v>1.4217853433387111</c:v>
                </c:pt>
                <c:pt idx="197" formatCode="0.000">
                  <c:v>0.80083519830863614</c:v>
                </c:pt>
                <c:pt idx="198" formatCode="0.000">
                  <c:v>1.3204652698215429</c:v>
                </c:pt>
                <c:pt idx="199" formatCode="0.000">
                  <c:v>0.98842628848969982</c:v>
                </c:pt>
                <c:pt idx="200" formatCode="0.000">
                  <c:v>0.65450594618652114</c:v>
                </c:pt>
                <c:pt idx="201" formatCode="0.000">
                  <c:v>1.4836841595632035</c:v>
                </c:pt>
                <c:pt idx="202" formatCode="0.000">
                  <c:v>0.69623386216936733</c:v>
                </c:pt>
                <c:pt idx="203" formatCode="0.000">
                  <c:v>1.8134955807379569</c:v>
                </c:pt>
                <c:pt idx="204" formatCode="0.000">
                  <c:v>1.3761014882942331</c:v>
                </c:pt>
                <c:pt idx="205" formatCode="0.000">
                  <c:v>0.70384715818190657</c:v>
                </c:pt>
                <c:pt idx="206" formatCode="0.000">
                  <c:v>0.73998978814092364</c:v>
                </c:pt>
                <c:pt idx="207" formatCode="0.000">
                  <c:v>1.146428905803669</c:v>
                </c:pt>
                <c:pt idx="208" formatCode="0.000">
                  <c:v>0.84381722140076265</c:v>
                </c:pt>
                <c:pt idx="209" formatCode="0.000">
                  <c:v>1.2839360343067707</c:v>
                </c:pt>
                <c:pt idx="210" formatCode="0.000">
                  <c:v>1.2764116440988131</c:v>
                </c:pt>
                <c:pt idx="211" formatCode="0.000">
                  <c:v>1.8963680628077104</c:v>
                </c:pt>
                <c:pt idx="212" formatCode="0.000">
                  <c:v>1.0601839949323204</c:v>
                </c:pt>
                <c:pt idx="213" formatCode="0.000">
                  <c:v>1.1582661709287454</c:v>
                </c:pt>
                <c:pt idx="214" formatCode="0.000">
                  <c:v>1.1379995106602103</c:v>
                </c:pt>
                <c:pt idx="215" formatCode="0.000">
                  <c:v>0.57003767949061435</c:v>
                </c:pt>
                <c:pt idx="216" formatCode="0.000">
                  <c:v>0.85825491029090539</c:v>
                </c:pt>
                <c:pt idx="217" formatCode="0.000">
                  <c:v>0.74300477887164584</c:v>
                </c:pt>
                <c:pt idx="218" formatCode="0.000">
                  <c:v>1.2085992547919182</c:v>
                </c:pt>
                <c:pt idx="219" formatCode="0.000">
                  <c:v>2.0106488992325606</c:v>
                </c:pt>
                <c:pt idx="220" formatCode="0.000">
                  <c:v>1.0749655694851419</c:v>
                </c:pt>
                <c:pt idx="221" formatCode="0.000">
                  <c:v>0.55679528431513869</c:v>
                </c:pt>
                <c:pt idx="222" formatCode="0.000">
                  <c:v>1.3820262874562028</c:v>
                </c:pt>
                <c:pt idx="223" formatCode="0.000">
                  <c:v>0.89503365006869384</c:v>
                </c:pt>
                <c:pt idx="224" formatCode="0.000">
                  <c:v>0.71043368747376245</c:v>
                </c:pt>
                <c:pt idx="225" formatCode="0.000">
                  <c:v>0.32661081186302726</c:v>
                </c:pt>
                <c:pt idx="226" formatCode="0.000">
                  <c:v>0.9198813966252618</c:v>
                </c:pt>
                <c:pt idx="227" formatCode="0.000">
                  <c:v>0.83989854025633703</c:v>
                </c:pt>
                <c:pt idx="228" formatCode="0.000">
                  <c:v>0.27308507624193973</c:v>
                </c:pt>
                <c:pt idx="229" formatCode="0.000">
                  <c:v>0.33073114071816284</c:v>
                </c:pt>
                <c:pt idx="230" formatCode="0.000">
                  <c:v>0.5592117909806128</c:v>
                </c:pt>
                <c:pt idx="231" formatCode="0.000">
                  <c:v>0.42089870291045439</c:v>
                </c:pt>
                <c:pt idx="232" formatCode="0.000">
                  <c:v>0.18772327336826239</c:v>
                </c:pt>
                <c:pt idx="233" formatCode="0.000">
                  <c:v>0.68543897069499149</c:v>
                </c:pt>
                <c:pt idx="234" formatCode="0.000">
                  <c:v>0.38449707782220854</c:v>
                </c:pt>
                <c:pt idx="235" formatCode="0.000">
                  <c:v>0.65030499304173661</c:v>
                </c:pt>
                <c:pt idx="236" formatCode="0.000">
                  <c:v>1.1614244483717797</c:v>
                </c:pt>
                <c:pt idx="237" formatCode="0.000">
                  <c:v>0.78673408977816062</c:v>
                </c:pt>
                <c:pt idx="238" formatCode="0.000">
                  <c:v>1.2698348198866292</c:v>
                </c:pt>
                <c:pt idx="239" formatCode="0.000">
                  <c:v>0.96989850704908376</c:v>
                </c:pt>
                <c:pt idx="240" formatCode="0.000">
                  <c:v>1.1233972590428523</c:v>
                </c:pt>
                <c:pt idx="241" formatCode="0.000">
                  <c:v>0.58622221469541846</c:v>
                </c:pt>
                <c:pt idx="242" formatCode="0.000">
                  <c:v>0.38455400388014988</c:v>
                </c:pt>
                <c:pt idx="243" formatCode="0.000">
                  <c:v>0.86958185287022882</c:v>
                </c:pt>
                <c:pt idx="244" formatCode="0.000">
                  <c:v>0.70495196713642105</c:v>
                </c:pt>
                <c:pt idx="245" formatCode="0.000">
                  <c:v>0.30584762304402802</c:v>
                </c:pt>
                <c:pt idx="246" formatCode="0.000">
                  <c:v>0.44617674335595026</c:v>
                </c:pt>
                <c:pt idx="247" formatCode="0.000">
                  <c:v>1.0840754733344535</c:v>
                </c:pt>
                <c:pt idx="248" formatCode="0.000">
                  <c:v>0.48421812089473826</c:v>
                </c:pt>
                <c:pt idx="249" formatCode="0.000">
                  <c:v>0.38404522516571554</c:v>
                </c:pt>
                <c:pt idx="250" formatCode="0.000">
                  <c:v>0.62212694002509661</c:v>
                </c:pt>
                <c:pt idx="251" formatCode="0.000">
                  <c:v>0.33937350293863516</c:v>
                </c:pt>
                <c:pt idx="252" formatCode="0.000">
                  <c:v>0.77399544187047964</c:v>
                </c:pt>
                <c:pt idx="253" formatCode="0.000">
                  <c:v>0.44361275268367234</c:v>
                </c:pt>
                <c:pt idx="254" formatCode="0.000">
                  <c:v>0.45765787480463727</c:v>
                </c:pt>
                <c:pt idx="255" formatCode="0.000">
                  <c:v>0.20262206459726501</c:v>
                </c:pt>
                <c:pt idx="256" formatCode="0.000">
                  <c:v>0.21481646439309696</c:v>
                </c:pt>
                <c:pt idx="257" formatCode="0.000">
                  <c:v>0.54663253857517491</c:v>
                </c:pt>
                <c:pt idx="258" formatCode="0.000">
                  <c:v>0.57370495071515903</c:v>
                </c:pt>
              </c:numCache>
            </c:numRef>
          </c:val>
          <c:smooth val="0"/>
        </c:ser>
        <c:ser>
          <c:idx val="0"/>
          <c:order val="1"/>
          <c:spPr>
            <a:ln w="28575">
              <a:noFill/>
            </a:ln>
          </c:spPr>
          <c:marker>
            <c:symbol val="none"/>
          </c:marker>
          <c:trendline>
            <c:spPr>
              <a:ln w="19050">
                <a:solidFill>
                  <a:srgbClr val="FF0000"/>
                </a:solidFill>
              </a:ln>
            </c:spPr>
            <c:trendlineType val="linear"/>
            <c:dispRSqr val="0"/>
            <c:dispEq val="0"/>
          </c:trendline>
          <c:cat>
            <c:strRef>
              <c:f>Sheet1!$B$8:$B$270</c:f>
              <c:strCache>
                <c:ptCount val="253"/>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pt idx="252">
                  <c:v>2012</c:v>
                </c:pt>
              </c:strCache>
            </c:strRef>
          </c:cat>
          <c:val>
            <c:numRef>
              <c:f>Sheet1!$J$8:$J$266</c:f>
              <c:numCache>
                <c:formatCode>General</c:formatCode>
                <c:ptCount val="259"/>
                <c:pt idx="0" formatCode="#,##0.0">
                  <c:v>23.3</c:v>
                </c:pt>
                <c:pt idx="73" formatCode="#,##0.0">
                  <c:v>23.3</c:v>
                </c:pt>
                <c:pt idx="204">
                  <c:v>23.3</c:v>
                </c:pt>
                <c:pt idx="216">
                  <c:v>23.3</c:v>
                </c:pt>
                <c:pt idx="221">
                  <c:v>23.3</c:v>
                </c:pt>
                <c:pt idx="228">
                  <c:v>23.3</c:v>
                </c:pt>
              </c:numCache>
            </c:numRef>
          </c:val>
          <c:smooth val="0"/>
        </c:ser>
        <c:ser>
          <c:idx val="2"/>
          <c:order val="2"/>
          <c:spPr>
            <a:ln w="28575">
              <a:noFill/>
            </a:ln>
          </c:spPr>
          <c:marker>
            <c:symbol val="none"/>
          </c:marker>
          <c:trendline>
            <c:spPr>
              <a:ln w="19050">
                <a:solidFill>
                  <a:srgbClr val="009242"/>
                </a:solidFill>
              </a:ln>
            </c:spPr>
            <c:trendlineType val="linear"/>
            <c:dispRSqr val="0"/>
            <c:dispEq val="0"/>
          </c:trendline>
          <c:cat>
            <c:strRef>
              <c:f>Sheet1!$B$8:$B$270</c:f>
              <c:strCache>
                <c:ptCount val="253"/>
                <c:pt idx="0">
                  <c:v>1991</c:v>
                </c:pt>
                <c:pt idx="12">
                  <c:v>1992</c:v>
                </c:pt>
                <c:pt idx="24">
                  <c:v>1993</c:v>
                </c:pt>
                <c:pt idx="36">
                  <c:v>1994</c:v>
                </c:pt>
                <c:pt idx="48">
                  <c:v>1995</c:v>
                </c:pt>
                <c:pt idx="60">
                  <c:v>1996</c:v>
                </c:pt>
                <c:pt idx="72">
                  <c:v>1997</c:v>
                </c:pt>
                <c:pt idx="84">
                  <c:v>1998</c:v>
                </c:pt>
                <c:pt idx="96">
                  <c:v>1999</c:v>
                </c:pt>
                <c:pt idx="108">
                  <c:v>2000</c:v>
                </c:pt>
                <c:pt idx="120">
                  <c:v>2001</c:v>
                </c:pt>
                <c:pt idx="132">
                  <c:v>2002</c:v>
                </c:pt>
                <c:pt idx="144">
                  <c:v>2003</c:v>
                </c:pt>
                <c:pt idx="156">
                  <c:v>2004</c:v>
                </c:pt>
                <c:pt idx="168">
                  <c:v>2005</c:v>
                </c:pt>
                <c:pt idx="180">
                  <c:v>2006</c:v>
                </c:pt>
                <c:pt idx="192">
                  <c:v>2007</c:v>
                </c:pt>
                <c:pt idx="204">
                  <c:v>2008</c:v>
                </c:pt>
                <c:pt idx="216">
                  <c:v>2009</c:v>
                </c:pt>
                <c:pt idx="228">
                  <c:v>2010</c:v>
                </c:pt>
                <c:pt idx="240">
                  <c:v>2011</c:v>
                </c:pt>
                <c:pt idx="252">
                  <c:v>2012</c:v>
                </c:pt>
              </c:strCache>
            </c:strRef>
          </c:cat>
          <c:val>
            <c:numRef>
              <c:f>Sheet1!$K$8:$K$266</c:f>
              <c:numCache>
                <c:formatCode>General</c:formatCode>
                <c:ptCount val="259"/>
                <c:pt idx="0">
                  <c:v>0.34</c:v>
                </c:pt>
                <c:pt idx="73">
                  <c:v>0.34</c:v>
                </c:pt>
                <c:pt idx="191">
                  <c:v>0.34</c:v>
                </c:pt>
                <c:pt idx="198">
                  <c:v>0.34</c:v>
                </c:pt>
                <c:pt idx="204">
                  <c:v>0.34</c:v>
                </c:pt>
                <c:pt idx="216">
                  <c:v>0.34</c:v>
                </c:pt>
                <c:pt idx="221">
                  <c:v>0.34</c:v>
                </c:pt>
                <c:pt idx="228">
                  <c:v>0.34</c:v>
                </c:pt>
              </c:numCache>
            </c:numRef>
          </c:val>
          <c:smooth val="0"/>
        </c:ser>
        <c:dLbls>
          <c:showLegendKey val="0"/>
          <c:showVal val="0"/>
          <c:showCatName val="0"/>
          <c:showSerName val="0"/>
          <c:showPercent val="0"/>
          <c:showBubbleSize val="0"/>
        </c:dLbls>
        <c:marker val="1"/>
        <c:smooth val="0"/>
        <c:axId val="128668672"/>
        <c:axId val="36046528"/>
      </c:lineChart>
      <c:dateAx>
        <c:axId val="128668672"/>
        <c:scaling>
          <c:orientation val="minMax"/>
        </c:scaling>
        <c:delete val="0"/>
        <c:axPos val="b"/>
        <c:title>
          <c:tx>
            <c:rich>
              <a:bodyPr/>
              <a:lstStyle/>
              <a:p>
                <a:pPr>
                  <a:defRPr sz="1400" b="1" i="0" u="none" strike="noStrike" baseline="0">
                    <a:solidFill>
                      <a:srgbClr val="000000"/>
                    </a:solidFill>
                    <a:latin typeface="Arial"/>
                    <a:ea typeface="Arial"/>
                    <a:cs typeface="Arial"/>
                  </a:defRPr>
                </a:pPr>
                <a:r>
                  <a:rPr lang="en-US" sz="1400"/>
                  <a:t>YEAR</a:t>
                </a:r>
              </a:p>
            </c:rich>
          </c:tx>
          <c:layout>
            <c:manualLayout>
              <c:xMode val="edge"/>
              <c:yMode val="edge"/>
              <c:x val="0.49466188393117522"/>
              <c:y val="0.93979062764453958"/>
            </c:manualLayout>
          </c:layout>
          <c:overlay val="0"/>
          <c:spPr>
            <a:noFill/>
            <a:ln w="25400">
              <a:noFill/>
            </a:ln>
          </c:spPr>
        </c:title>
        <c:numFmt formatCode="General" sourceLinked="0"/>
        <c:majorTickMark val="in"/>
        <c:minorTickMark val="none"/>
        <c:tickLblPos val="nextTo"/>
        <c:spPr>
          <a:ln>
            <a:solidFill>
              <a:schemeClr val="tx1"/>
            </a:solidFill>
          </a:ln>
        </c:spPr>
        <c:txPr>
          <a:bodyPr rot="-2700000" vert="horz"/>
          <a:lstStyle/>
          <a:p>
            <a:pPr>
              <a:defRPr sz="1200" b="1" i="0" u="none" strike="noStrike" baseline="0">
                <a:solidFill>
                  <a:srgbClr val="000000"/>
                </a:solidFill>
                <a:latin typeface="Arial"/>
                <a:ea typeface="Arial"/>
                <a:cs typeface="Arial"/>
              </a:defRPr>
            </a:pPr>
            <a:endParaRPr lang="en-US"/>
          </a:p>
        </c:txPr>
        <c:crossAx val="36046528"/>
        <c:crossesAt val="0.1"/>
        <c:auto val="0"/>
        <c:lblOffset val="10"/>
        <c:baseTimeUnit val="days"/>
        <c:majorUnit val="12"/>
        <c:majorTimeUnit val="days"/>
        <c:minorUnit val="12"/>
        <c:minorTimeUnit val="days"/>
      </c:dateAx>
      <c:valAx>
        <c:axId val="36046528"/>
        <c:scaling>
          <c:logBase val="10"/>
          <c:orientation val="minMax"/>
        </c:scaling>
        <c:delete val="0"/>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a:t>Lost Specimens Per 100,000 Billed Units</a:t>
                </a:r>
              </a:p>
            </c:rich>
          </c:tx>
          <c:layout>
            <c:manualLayout>
              <c:xMode val="edge"/>
              <c:yMode val="edge"/>
              <c:x val="3.1138757655293087E-2"/>
              <c:y val="0.23526949835677596"/>
            </c:manualLayout>
          </c:layout>
          <c:overlay val="0"/>
          <c:spPr>
            <a:noFill/>
            <a:ln w="25400">
              <a:noFill/>
            </a:ln>
          </c:spPr>
        </c:title>
        <c:numFmt formatCode="#,##0.0" sourceLinked="0"/>
        <c:majorTickMark val="in"/>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128668672"/>
        <c:crosses val="autoZero"/>
        <c:crossBetween val="between"/>
      </c:valAx>
      <c:spPr>
        <a:noFill/>
        <a:ln w="254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drawing1.xml><?xml version="1.0" encoding="utf-8"?>
<c:userShapes xmlns:c="http://schemas.openxmlformats.org/drawingml/2006/chart">
  <cdr:relSizeAnchor xmlns:cdr="http://schemas.openxmlformats.org/drawingml/2006/chartDrawing">
    <cdr:from>
      <cdr:x>0.128</cdr:x>
      <cdr:y>0.74444</cdr:y>
    </cdr:from>
    <cdr:to>
      <cdr:x>0.55725</cdr:x>
      <cdr:y>0.79151</cdr:y>
    </cdr:to>
    <cdr:sp macro="" textlink="">
      <cdr:nvSpPr>
        <cdr:cNvPr id="303147" name="Text Box 43"/>
        <cdr:cNvSpPr txBox="1">
          <a:spLocks xmlns:a="http://schemas.openxmlformats.org/drawingml/2006/main" noChangeArrowheads="1"/>
        </cdr:cNvSpPr>
      </cdr:nvSpPr>
      <cdr:spPr bwMode="auto">
        <a:xfrm xmlns:a="http://schemas.openxmlformats.org/drawingml/2006/main">
          <a:off x="1219200" y="5105400"/>
          <a:ext cx="4088606" cy="322806"/>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008000"/>
              </a:solidFill>
              <a:latin typeface="Arial"/>
              <a:cs typeface="Arial"/>
            </a:rPr>
            <a:t>Six Sigma = 0.34 per </a:t>
          </a:r>
          <a:r>
            <a:rPr lang="en-US" sz="1400" b="1" i="0" u="none" strike="noStrike" baseline="0" dirty="0" smtClean="0">
              <a:solidFill>
                <a:srgbClr val="008000"/>
              </a:solidFill>
              <a:latin typeface="Arial"/>
              <a:cs typeface="Arial"/>
            </a:rPr>
            <a:t>100,000 Total Specimens</a:t>
          </a:r>
          <a:endParaRPr lang="en-US" sz="1400" b="1" i="0" u="none" strike="noStrike" baseline="0" dirty="0">
            <a:solidFill>
              <a:srgbClr val="008000"/>
            </a:solidFill>
            <a:latin typeface="Arial"/>
            <a:cs typeface="Arial"/>
          </a:endParaRPr>
        </a:p>
      </cdr:txBody>
    </cdr:sp>
  </cdr:relSizeAnchor>
  <cdr:relSizeAnchor xmlns:cdr="http://schemas.openxmlformats.org/drawingml/2006/chartDrawing">
    <cdr:from>
      <cdr:x>0.488</cdr:x>
      <cdr:y>0.25556</cdr:y>
    </cdr:from>
    <cdr:to>
      <cdr:x>0.912</cdr:x>
      <cdr:y>0.31009</cdr:y>
    </cdr:to>
    <cdr:sp macro="" textlink="">
      <cdr:nvSpPr>
        <cdr:cNvPr id="303148" name="Text Box 44"/>
        <cdr:cNvSpPr txBox="1">
          <a:spLocks xmlns:a="http://schemas.openxmlformats.org/drawingml/2006/main" noChangeArrowheads="1"/>
        </cdr:cNvSpPr>
      </cdr:nvSpPr>
      <cdr:spPr bwMode="auto">
        <a:xfrm xmlns:a="http://schemas.openxmlformats.org/drawingml/2006/main">
          <a:off x="4648200" y="1752630"/>
          <a:ext cx="4038600" cy="373967"/>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FF0000"/>
              </a:solidFill>
              <a:latin typeface="Arial"/>
              <a:cs typeface="Arial"/>
            </a:rPr>
            <a:t>Five Sigma = 23.3 per </a:t>
          </a:r>
          <a:r>
            <a:rPr lang="en-US" sz="1400" b="1" i="0" u="none" strike="noStrike" baseline="0" dirty="0" smtClean="0">
              <a:solidFill>
                <a:srgbClr val="FF0000"/>
              </a:solidFill>
              <a:latin typeface="Arial"/>
              <a:cs typeface="Arial"/>
            </a:rPr>
            <a:t>100,000 Total Specimens</a:t>
          </a:r>
          <a:endParaRPr lang="en-US" sz="1400" b="1" i="0" u="none" strike="noStrike" baseline="0" dirty="0">
            <a:solidFill>
              <a:srgbClr val="FF0000"/>
            </a:solidFill>
            <a:latin typeface="Arial"/>
            <a:cs typeface="Aria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0.12</cdr:x>
      <cdr:y>0.74444</cdr:y>
    </cdr:from>
    <cdr:to>
      <cdr:x>0.58125</cdr:x>
      <cdr:y>0.79151</cdr:y>
    </cdr:to>
    <cdr:sp macro="" textlink="">
      <cdr:nvSpPr>
        <cdr:cNvPr id="303147" name="Text Box 43"/>
        <cdr:cNvSpPr txBox="1">
          <a:spLocks xmlns:a="http://schemas.openxmlformats.org/drawingml/2006/main" noChangeArrowheads="1"/>
        </cdr:cNvSpPr>
      </cdr:nvSpPr>
      <cdr:spPr bwMode="auto">
        <a:xfrm xmlns:a="http://schemas.openxmlformats.org/drawingml/2006/main">
          <a:off x="1143000" y="5105400"/>
          <a:ext cx="4393406" cy="322806"/>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008000"/>
              </a:solidFill>
              <a:latin typeface="Arial"/>
              <a:cs typeface="Arial"/>
            </a:rPr>
            <a:t>Six Sigma = 0.34 per </a:t>
          </a:r>
          <a:r>
            <a:rPr lang="en-US" sz="1400" b="1" i="0" u="none" strike="noStrike" baseline="0" dirty="0" smtClean="0">
              <a:solidFill>
                <a:srgbClr val="008000"/>
              </a:solidFill>
              <a:latin typeface="Arial"/>
              <a:cs typeface="Arial"/>
            </a:rPr>
            <a:t>100,000 Total Specimens</a:t>
          </a:r>
          <a:endParaRPr lang="en-US" sz="1400" b="1" i="0" u="none" strike="noStrike" baseline="0" dirty="0">
            <a:solidFill>
              <a:srgbClr val="008000"/>
            </a:solidFill>
            <a:latin typeface="Arial"/>
            <a:cs typeface="Arial"/>
          </a:endParaRPr>
        </a:p>
      </cdr:txBody>
    </cdr:sp>
  </cdr:relSizeAnchor>
  <cdr:relSizeAnchor xmlns:cdr="http://schemas.openxmlformats.org/drawingml/2006/chartDrawing">
    <cdr:from>
      <cdr:x>0.48</cdr:x>
      <cdr:y>0.26667</cdr:y>
    </cdr:from>
    <cdr:to>
      <cdr:x>0.90393</cdr:x>
      <cdr:y>0.3212</cdr:y>
    </cdr:to>
    <cdr:sp macro="" textlink="">
      <cdr:nvSpPr>
        <cdr:cNvPr id="303148" name="Text Box 44"/>
        <cdr:cNvSpPr txBox="1">
          <a:spLocks xmlns:a="http://schemas.openxmlformats.org/drawingml/2006/main" noChangeArrowheads="1"/>
        </cdr:cNvSpPr>
      </cdr:nvSpPr>
      <cdr:spPr bwMode="auto">
        <a:xfrm xmlns:a="http://schemas.openxmlformats.org/drawingml/2006/main">
          <a:off x="4572000" y="1828800"/>
          <a:ext cx="4037933" cy="373967"/>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FF0000"/>
              </a:solidFill>
              <a:latin typeface="Arial"/>
              <a:cs typeface="Arial"/>
            </a:rPr>
            <a:t>Five Sigma = 23.3 per </a:t>
          </a:r>
          <a:r>
            <a:rPr lang="en-US" sz="1400" b="1" i="0" u="none" strike="noStrike" baseline="0" dirty="0" smtClean="0">
              <a:solidFill>
                <a:srgbClr val="FF0000"/>
              </a:solidFill>
              <a:latin typeface="Arial"/>
              <a:cs typeface="Arial"/>
            </a:rPr>
            <a:t>100,000 Total Specimens</a:t>
          </a:r>
          <a:endParaRPr lang="en-US" sz="1400" b="1" i="0" u="none" strike="noStrike" baseline="0" dirty="0">
            <a:solidFill>
              <a:srgbClr val="FF0000"/>
            </a:solidFill>
            <a:latin typeface="Arial"/>
            <a:cs typeface="Arial"/>
          </a:endParaRPr>
        </a:p>
      </cdr:txBody>
    </cdr:sp>
  </cdr:relSizeAnchor>
  <cdr:relSizeAnchor xmlns:cdr="http://schemas.openxmlformats.org/drawingml/2006/chartDrawing">
    <cdr:from>
      <cdr:x>0.13526</cdr:x>
      <cdr:y>0.17778</cdr:y>
    </cdr:from>
    <cdr:to>
      <cdr:x>0.46326</cdr:x>
      <cdr:y>0.29076</cdr:y>
    </cdr:to>
    <cdr:sp macro="" textlink="">
      <cdr:nvSpPr>
        <cdr:cNvPr id="2" name="TextBox 1"/>
        <cdr:cNvSpPr txBox="1"/>
      </cdr:nvSpPr>
      <cdr:spPr>
        <a:xfrm xmlns:a="http://schemas.openxmlformats.org/drawingml/2006/main">
          <a:off x="1288312" y="1219200"/>
          <a:ext cx="3124200" cy="774817"/>
        </a:xfrm>
        <a:prstGeom xmlns:a="http://schemas.openxmlformats.org/drawingml/2006/main" prst="rect">
          <a:avLst/>
        </a:prstGeom>
        <a:ln xmlns:a="http://schemas.openxmlformats.org/drawingml/2006/main">
          <a:solidFill>
            <a:schemeClr val="accent1"/>
          </a:solidFill>
        </a:ln>
      </cdr:spPr>
      <cdr:txBody>
        <a:bodyPr xmlns:a="http://schemas.openxmlformats.org/drawingml/2006/main" vertOverflow="clip" wrap="none" rtlCol="0"/>
        <a:lstStyle xmlns:a="http://schemas.openxmlformats.org/drawingml/2006/main"/>
        <a:p xmlns:a="http://schemas.openxmlformats.org/drawingml/2006/main">
          <a:pPr algn="l"/>
          <a:r>
            <a:rPr lang="en-US" sz="1400" b="1" u="sng" dirty="0">
              <a:latin typeface="Arial" pitchFamily="34" charset="0"/>
              <a:cs typeface="Arial" pitchFamily="34" charset="0"/>
            </a:rPr>
            <a:t>Process Improvement</a:t>
          </a:r>
          <a:r>
            <a:rPr lang="en-US" sz="1400" b="1" dirty="0">
              <a:latin typeface="Arial" pitchFamily="34" charset="0"/>
              <a:cs typeface="Arial" pitchFamily="34" charset="0"/>
            </a:rPr>
            <a:t>: </a:t>
          </a:r>
          <a:r>
            <a:rPr lang="en-US" sz="1400" b="1" dirty="0" smtClean="0">
              <a:latin typeface="Arial" pitchFamily="34" charset="0"/>
              <a:cs typeface="Arial" pitchFamily="34" charset="0"/>
            </a:rPr>
            <a:t>Not allowing</a:t>
          </a:r>
        </a:p>
        <a:p xmlns:a="http://schemas.openxmlformats.org/drawingml/2006/main">
          <a:pPr algn="l"/>
          <a:r>
            <a:rPr lang="en-US" sz="1400" b="1" dirty="0">
              <a:latin typeface="Arial" pitchFamily="34" charset="0"/>
              <a:cs typeface="Arial" pitchFamily="34" charset="0"/>
            </a:rPr>
            <a:t>l</a:t>
          </a:r>
          <a:r>
            <a:rPr lang="en-US" sz="1400" b="1" dirty="0" smtClean="0">
              <a:latin typeface="Arial" pitchFamily="34" charset="0"/>
              <a:cs typeface="Arial" pitchFamily="34" charset="0"/>
            </a:rPr>
            <a:t>ab sections </a:t>
          </a:r>
          <a:r>
            <a:rPr lang="en-US" sz="1400" b="1" dirty="0">
              <a:latin typeface="Arial" pitchFamily="34" charset="0"/>
              <a:cs typeface="Arial" pitchFamily="34" charset="0"/>
            </a:rPr>
            <a:t>to directly </a:t>
          </a:r>
          <a:r>
            <a:rPr lang="en-US" sz="1400" b="1" dirty="0" smtClean="0">
              <a:latin typeface="Arial" pitchFamily="34" charset="0"/>
              <a:cs typeface="Arial" pitchFamily="34" charset="0"/>
            </a:rPr>
            <a:t>call clients</a:t>
          </a:r>
        </a:p>
        <a:p xmlns:a="http://schemas.openxmlformats.org/drawingml/2006/main">
          <a:pPr algn="l"/>
          <a:r>
            <a:rPr lang="en-US" sz="1400" b="1" dirty="0">
              <a:latin typeface="Arial" pitchFamily="34" charset="0"/>
              <a:cs typeface="Arial" pitchFamily="34" charset="0"/>
            </a:rPr>
            <a:t>c</a:t>
          </a:r>
          <a:r>
            <a:rPr lang="en-US" sz="1400" b="1" dirty="0" smtClean="0">
              <a:latin typeface="Arial" pitchFamily="34" charset="0"/>
              <a:cs typeface="Arial" pitchFamily="34" charset="0"/>
            </a:rPr>
            <a:t>laiming the </a:t>
          </a:r>
          <a:r>
            <a:rPr lang="en-US" sz="1400" b="1" dirty="0">
              <a:latin typeface="Arial" pitchFamily="34" charset="0"/>
              <a:cs typeface="Arial" pitchFamily="34" charset="0"/>
            </a:rPr>
            <a:t>specimen was lost</a:t>
          </a:r>
        </a:p>
      </cdr:txBody>
    </cdr:sp>
  </cdr:relSizeAnchor>
</c:userShapes>
</file>

<file path=ppt/drawings/drawing3.xml><?xml version="1.0" encoding="utf-8"?>
<c:userShapes xmlns:c="http://schemas.openxmlformats.org/drawingml/2006/chart">
  <cdr:relSizeAnchor xmlns:cdr="http://schemas.openxmlformats.org/drawingml/2006/chartDrawing">
    <cdr:from>
      <cdr:x>0.13075</cdr:x>
      <cdr:y>0.73563</cdr:y>
    </cdr:from>
    <cdr:to>
      <cdr:x>0.2381</cdr:x>
      <cdr:y>0.78161</cdr:y>
    </cdr:to>
    <cdr:sp macro="" textlink="">
      <cdr:nvSpPr>
        <cdr:cNvPr id="303147" name="Text Box 43"/>
        <cdr:cNvSpPr txBox="1">
          <a:spLocks xmlns:a="http://schemas.openxmlformats.org/drawingml/2006/main" noChangeArrowheads="1"/>
        </cdr:cNvSpPr>
      </cdr:nvSpPr>
      <cdr:spPr bwMode="auto">
        <a:xfrm xmlns:a="http://schemas.openxmlformats.org/drawingml/2006/main">
          <a:off x="1255357" y="4876801"/>
          <a:ext cx="1030643" cy="30480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008000"/>
              </a:solidFill>
              <a:latin typeface="Arial"/>
              <a:cs typeface="Arial"/>
            </a:rPr>
            <a:t>Six </a:t>
          </a:r>
          <a:r>
            <a:rPr lang="en-US" sz="1400" b="1" i="0" u="none" strike="noStrike" baseline="0" dirty="0" smtClean="0">
              <a:solidFill>
                <a:srgbClr val="008000"/>
              </a:solidFill>
              <a:latin typeface="Arial"/>
              <a:cs typeface="Arial"/>
            </a:rPr>
            <a:t>Sigma</a:t>
          </a:r>
          <a:endParaRPr lang="en-US" sz="1400" b="1" i="0" u="none" strike="noStrike" baseline="0" dirty="0">
            <a:solidFill>
              <a:srgbClr val="008000"/>
            </a:solidFill>
            <a:latin typeface="Arial"/>
            <a:cs typeface="Arial"/>
          </a:endParaRPr>
        </a:p>
      </cdr:txBody>
    </cdr:sp>
  </cdr:relSizeAnchor>
  <cdr:relSizeAnchor xmlns:cdr="http://schemas.openxmlformats.org/drawingml/2006/chartDrawing">
    <cdr:from>
      <cdr:x>0.78571</cdr:x>
      <cdr:y>0.24138</cdr:y>
    </cdr:from>
    <cdr:to>
      <cdr:x>0.89683</cdr:x>
      <cdr:y>0.28388</cdr:y>
    </cdr:to>
    <cdr:sp macro="" textlink="">
      <cdr:nvSpPr>
        <cdr:cNvPr id="303148" name="Text Box 44"/>
        <cdr:cNvSpPr txBox="1">
          <a:spLocks xmlns:a="http://schemas.openxmlformats.org/drawingml/2006/main" noChangeArrowheads="1"/>
        </cdr:cNvSpPr>
      </cdr:nvSpPr>
      <cdr:spPr bwMode="auto">
        <a:xfrm xmlns:a="http://schemas.openxmlformats.org/drawingml/2006/main">
          <a:off x="7543800" y="1600200"/>
          <a:ext cx="1066844" cy="28174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FF0000"/>
              </a:solidFill>
              <a:latin typeface="Arial"/>
              <a:cs typeface="Arial"/>
            </a:rPr>
            <a:t>Five </a:t>
          </a:r>
          <a:r>
            <a:rPr lang="en-US" sz="1400" b="1" i="0" u="none" strike="noStrike" baseline="0" dirty="0" smtClean="0">
              <a:solidFill>
                <a:srgbClr val="FF0000"/>
              </a:solidFill>
              <a:latin typeface="Arial"/>
              <a:cs typeface="Arial"/>
            </a:rPr>
            <a:t>Sigma</a:t>
          </a:r>
          <a:endParaRPr lang="en-US" sz="1400" b="1" i="0" u="none" strike="noStrike" baseline="0" dirty="0">
            <a:solidFill>
              <a:srgbClr val="FF0000"/>
            </a:solidFill>
            <a:latin typeface="Arial"/>
            <a:cs typeface="Aria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0.13492</cdr:x>
      <cdr:y>0.73563</cdr:y>
    </cdr:from>
    <cdr:to>
      <cdr:x>0.24308</cdr:x>
      <cdr:y>0.78161</cdr:y>
    </cdr:to>
    <cdr:sp macro="" textlink="">
      <cdr:nvSpPr>
        <cdr:cNvPr id="303147" name="Text Box 43"/>
        <cdr:cNvSpPr txBox="1">
          <a:spLocks xmlns:a="http://schemas.openxmlformats.org/drawingml/2006/main" noChangeArrowheads="1"/>
        </cdr:cNvSpPr>
      </cdr:nvSpPr>
      <cdr:spPr bwMode="auto">
        <a:xfrm xmlns:a="http://schemas.openxmlformats.org/drawingml/2006/main">
          <a:off x="1295394" y="4876786"/>
          <a:ext cx="1038453" cy="304814"/>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008000"/>
              </a:solidFill>
              <a:latin typeface="Arial"/>
              <a:cs typeface="Arial"/>
            </a:rPr>
            <a:t>Six </a:t>
          </a:r>
          <a:r>
            <a:rPr lang="en-US" sz="1400" b="1" i="0" u="none" strike="noStrike" baseline="0" dirty="0" smtClean="0">
              <a:solidFill>
                <a:srgbClr val="008000"/>
              </a:solidFill>
              <a:latin typeface="Arial"/>
              <a:cs typeface="Arial"/>
            </a:rPr>
            <a:t>Sigma</a:t>
          </a:r>
          <a:endParaRPr lang="en-US" sz="1400" b="1" i="0" u="none" strike="noStrike" baseline="0" dirty="0">
            <a:solidFill>
              <a:srgbClr val="008000"/>
            </a:solidFill>
            <a:latin typeface="Arial"/>
            <a:cs typeface="Arial"/>
          </a:endParaRPr>
        </a:p>
      </cdr:txBody>
    </cdr:sp>
  </cdr:relSizeAnchor>
  <cdr:relSizeAnchor xmlns:cdr="http://schemas.openxmlformats.org/drawingml/2006/chartDrawing">
    <cdr:from>
      <cdr:x>0.80159</cdr:x>
      <cdr:y>0.25287</cdr:y>
    </cdr:from>
    <cdr:to>
      <cdr:x>0.9127</cdr:x>
      <cdr:y>0.29537</cdr:y>
    </cdr:to>
    <cdr:sp macro="" textlink="">
      <cdr:nvSpPr>
        <cdr:cNvPr id="303148" name="Text Box 44"/>
        <cdr:cNvSpPr txBox="1">
          <a:spLocks xmlns:a="http://schemas.openxmlformats.org/drawingml/2006/main" noChangeArrowheads="1"/>
        </cdr:cNvSpPr>
      </cdr:nvSpPr>
      <cdr:spPr bwMode="auto">
        <a:xfrm xmlns:a="http://schemas.openxmlformats.org/drawingml/2006/main">
          <a:off x="7696200" y="1676400"/>
          <a:ext cx="1066800" cy="28175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FF0000"/>
              </a:solidFill>
              <a:latin typeface="Arial"/>
              <a:cs typeface="Arial"/>
            </a:rPr>
            <a:t>Five </a:t>
          </a:r>
          <a:r>
            <a:rPr lang="en-US" sz="1400" b="1" i="0" u="none" strike="noStrike" baseline="0" dirty="0" smtClean="0">
              <a:solidFill>
                <a:srgbClr val="FF0000"/>
              </a:solidFill>
              <a:latin typeface="Arial"/>
              <a:cs typeface="Arial"/>
            </a:rPr>
            <a:t>Sigma</a:t>
          </a:r>
          <a:endParaRPr lang="en-US" sz="1400" b="1" i="0" u="none" strike="noStrike" baseline="0" dirty="0">
            <a:solidFill>
              <a:srgbClr val="FF0000"/>
            </a:solidFill>
            <a:latin typeface="Arial"/>
            <a:cs typeface="Arial"/>
          </a:endParaRPr>
        </a:p>
      </cdr:txBody>
    </cdr:sp>
  </cdr:relSizeAnchor>
  <cdr:relSizeAnchor xmlns:cdr="http://schemas.openxmlformats.org/drawingml/2006/chartDrawing">
    <cdr:from>
      <cdr:x>0.38095</cdr:x>
      <cdr:y>0.25287</cdr:y>
    </cdr:from>
    <cdr:to>
      <cdr:x>0.39995</cdr:x>
      <cdr:y>0.33333</cdr:y>
    </cdr:to>
    <cdr:sp macro="" textlink="">
      <cdr:nvSpPr>
        <cdr:cNvPr id="303149" name="AutoShape 45"/>
        <cdr:cNvSpPr>
          <a:spLocks xmlns:a="http://schemas.openxmlformats.org/drawingml/2006/main" noChangeArrowheads="1"/>
        </cdr:cNvSpPr>
      </cdr:nvSpPr>
      <cdr:spPr bwMode="auto">
        <a:xfrm xmlns:a="http://schemas.openxmlformats.org/drawingml/2006/main">
          <a:off x="3657600" y="1676400"/>
          <a:ext cx="182422" cy="533400"/>
        </a:xfrm>
        <a:prstGeom xmlns:a="http://schemas.openxmlformats.org/drawingml/2006/main" prst="downArrow">
          <a:avLst>
            <a:gd name="adj1" fmla="val 50000"/>
            <a:gd name="adj2" fmla="val 55227"/>
          </a:avLst>
        </a:prstGeom>
        <a:solidFill xmlns:a="http://schemas.openxmlformats.org/drawingml/2006/main">
          <a:srgbClr val="000000"/>
        </a:solidFill>
        <a:ln xmlns:a="http://schemas.openxmlformats.org/drawingml/2006/main" w="9525">
          <a:solidFill>
            <a:srgbClr val="000000"/>
          </a:solidFill>
          <a:miter lim="800000"/>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0.14286</cdr:x>
      <cdr:y>0.16092</cdr:y>
    </cdr:from>
    <cdr:to>
      <cdr:x>0.81451</cdr:x>
      <cdr:y>0.23365</cdr:y>
    </cdr:to>
    <cdr:sp macro="" textlink="">
      <cdr:nvSpPr>
        <cdr:cNvPr id="303151" name="Text Box 47"/>
        <cdr:cNvSpPr txBox="1">
          <a:spLocks xmlns:a="http://schemas.openxmlformats.org/drawingml/2006/main" noChangeArrowheads="1"/>
        </cdr:cNvSpPr>
      </cdr:nvSpPr>
      <cdr:spPr bwMode="auto">
        <a:xfrm xmlns:a="http://schemas.openxmlformats.org/drawingml/2006/main">
          <a:off x="1371599" y="1066800"/>
          <a:ext cx="6448648" cy="482156"/>
        </a:xfrm>
        <a:prstGeom xmlns:a="http://schemas.openxmlformats.org/drawingml/2006/main" prst="rect">
          <a:avLst/>
        </a:prstGeom>
        <a:noFill xmlns:a="http://schemas.openxmlformats.org/drawingml/2006/main"/>
        <a:ln xmlns:a="http://schemas.openxmlformats.org/drawingml/2006/main" w="9525">
          <a:solidFill>
            <a:schemeClr val="accent1"/>
          </a:solidFill>
          <a:miter lim="800000"/>
          <a:headEnd/>
          <a:tailEnd/>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1400" b="1" i="0" u="sng" strike="noStrike" baseline="0" dirty="0" smtClean="0">
              <a:solidFill>
                <a:srgbClr val="000000"/>
              </a:solidFill>
              <a:latin typeface="Arial"/>
              <a:cs typeface="Arial"/>
            </a:rPr>
            <a:t>Automation</a:t>
          </a:r>
          <a:r>
            <a:rPr lang="en-US" sz="1400" b="1" i="0" u="none" strike="noStrike" baseline="0" dirty="0" smtClean="0">
              <a:solidFill>
                <a:srgbClr val="000000"/>
              </a:solidFill>
              <a:latin typeface="Arial"/>
              <a:cs typeface="Arial"/>
            </a:rPr>
            <a:t>: Install automated track system with storage sorting</a:t>
          </a:r>
          <a:endParaRPr lang="en-US" sz="1400" b="1" i="0" u="none" strike="noStrike" baseline="0" dirty="0">
            <a:solidFill>
              <a:srgbClr val="000000"/>
            </a:solidFill>
            <a:latin typeface="Arial"/>
            <a:cs typeface="Arial"/>
          </a:endParaRPr>
        </a:p>
        <a:p xmlns:a="http://schemas.openxmlformats.org/drawingml/2006/main">
          <a:pPr algn="l" rtl="0">
            <a:defRPr sz="1000"/>
          </a:pPr>
          <a:r>
            <a:rPr lang="en-US" sz="1400" b="1" i="0" u="sng" strike="noStrike" baseline="0" dirty="0" smtClean="0">
              <a:solidFill>
                <a:srgbClr val="000000"/>
              </a:solidFill>
              <a:latin typeface="Arial"/>
              <a:cs typeface="Arial"/>
            </a:rPr>
            <a:t>Process Improvement</a:t>
          </a:r>
          <a:r>
            <a:rPr lang="en-US" sz="1400" b="1" i="0" u="none" strike="noStrike" baseline="0" dirty="0" smtClean="0">
              <a:solidFill>
                <a:srgbClr val="000000"/>
              </a:solidFill>
              <a:latin typeface="Arial"/>
              <a:cs typeface="Arial"/>
            </a:rPr>
            <a:t>: Replace assembly line with individual</a:t>
          </a:r>
          <a:r>
            <a:rPr lang="en-US" sz="1400" b="1" i="0" u="none" strike="noStrike" dirty="0" smtClean="0">
              <a:solidFill>
                <a:srgbClr val="000000"/>
              </a:solidFill>
              <a:latin typeface="Arial"/>
              <a:cs typeface="Arial"/>
            </a:rPr>
            <a:t> </a:t>
          </a:r>
          <a:r>
            <a:rPr lang="en-US" sz="1400" b="1" i="0" u="none" strike="noStrike" baseline="0" dirty="0" smtClean="0">
              <a:solidFill>
                <a:srgbClr val="000000"/>
              </a:solidFill>
              <a:latin typeface="Arial"/>
              <a:cs typeface="Arial"/>
            </a:rPr>
            <a:t>workstations</a:t>
          </a:r>
          <a:endParaRPr lang="en-US" sz="1400" b="1" i="0" u="none" strike="noStrike" baseline="0" dirty="0">
            <a:solidFill>
              <a:srgbClr val="000000"/>
            </a:solidFill>
            <a:latin typeface="Arial"/>
            <a:cs typeface="Aria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0.13448</cdr:x>
      <cdr:y>0.73654</cdr:y>
    </cdr:from>
    <cdr:to>
      <cdr:x>0.24773</cdr:x>
      <cdr:y>0.78187</cdr:y>
    </cdr:to>
    <cdr:sp macro="" textlink="">
      <cdr:nvSpPr>
        <cdr:cNvPr id="303147" name="Text Box 43"/>
        <cdr:cNvSpPr txBox="1">
          <a:spLocks xmlns:a="http://schemas.openxmlformats.org/drawingml/2006/main" noChangeArrowheads="1"/>
        </cdr:cNvSpPr>
      </cdr:nvSpPr>
      <cdr:spPr bwMode="auto">
        <a:xfrm xmlns:a="http://schemas.openxmlformats.org/drawingml/2006/main">
          <a:off x="1266826" y="4953000"/>
          <a:ext cx="1066800" cy="30480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008000"/>
              </a:solidFill>
              <a:latin typeface="Arial"/>
              <a:cs typeface="Arial"/>
            </a:rPr>
            <a:t>Six </a:t>
          </a:r>
          <a:r>
            <a:rPr lang="en-US" sz="1400" b="1" i="0" u="none" strike="noStrike" baseline="0" dirty="0" smtClean="0">
              <a:solidFill>
                <a:srgbClr val="008000"/>
              </a:solidFill>
              <a:latin typeface="Arial"/>
              <a:cs typeface="Arial"/>
            </a:rPr>
            <a:t>Sigma</a:t>
          </a:r>
          <a:endParaRPr lang="en-US" sz="1400" b="1" i="0" u="none" strike="noStrike" baseline="0" dirty="0">
            <a:solidFill>
              <a:srgbClr val="008000"/>
            </a:solidFill>
            <a:latin typeface="Arial"/>
            <a:cs typeface="Arial"/>
          </a:endParaRPr>
        </a:p>
      </cdr:txBody>
    </cdr:sp>
  </cdr:relSizeAnchor>
  <cdr:relSizeAnchor xmlns:cdr="http://schemas.openxmlformats.org/drawingml/2006/chartDrawing">
    <cdr:from>
      <cdr:x>0.13448</cdr:x>
      <cdr:y>0.25659</cdr:y>
    </cdr:from>
    <cdr:to>
      <cdr:x>0.24773</cdr:x>
      <cdr:y>0.29909</cdr:y>
    </cdr:to>
    <cdr:sp macro="" textlink="">
      <cdr:nvSpPr>
        <cdr:cNvPr id="303148" name="Text Box 44"/>
        <cdr:cNvSpPr txBox="1">
          <a:spLocks xmlns:a="http://schemas.openxmlformats.org/drawingml/2006/main" noChangeArrowheads="1"/>
        </cdr:cNvSpPr>
      </cdr:nvSpPr>
      <cdr:spPr bwMode="auto">
        <a:xfrm xmlns:a="http://schemas.openxmlformats.org/drawingml/2006/main">
          <a:off x="1266832" y="1725478"/>
          <a:ext cx="1066794" cy="285798"/>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FF0000"/>
              </a:solidFill>
              <a:latin typeface="Arial"/>
              <a:cs typeface="Arial"/>
            </a:rPr>
            <a:t>Five </a:t>
          </a:r>
          <a:r>
            <a:rPr lang="en-US" sz="1400" b="1" i="0" u="none" strike="noStrike" baseline="0" dirty="0" smtClean="0">
              <a:solidFill>
                <a:srgbClr val="FF0000"/>
              </a:solidFill>
              <a:latin typeface="Arial"/>
              <a:cs typeface="Arial"/>
            </a:rPr>
            <a:t>Sigma</a:t>
          </a:r>
          <a:endParaRPr lang="en-US" sz="1400" b="1" i="0" u="none" strike="noStrike" baseline="0" dirty="0">
            <a:solidFill>
              <a:srgbClr val="FF0000"/>
            </a:solidFill>
            <a:latin typeface="Arial"/>
            <a:cs typeface="Aria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0.14257</cdr:x>
      <cdr:y>0.74788</cdr:y>
    </cdr:from>
    <cdr:to>
      <cdr:x>0.25581</cdr:x>
      <cdr:y>0.78187</cdr:y>
    </cdr:to>
    <cdr:sp macro="" textlink="">
      <cdr:nvSpPr>
        <cdr:cNvPr id="303147" name="Text Box 43"/>
        <cdr:cNvSpPr txBox="1">
          <a:spLocks xmlns:a="http://schemas.openxmlformats.org/drawingml/2006/main" noChangeArrowheads="1"/>
        </cdr:cNvSpPr>
      </cdr:nvSpPr>
      <cdr:spPr bwMode="auto">
        <a:xfrm xmlns:a="http://schemas.openxmlformats.org/drawingml/2006/main">
          <a:off x="1343026" y="5029200"/>
          <a:ext cx="1066800" cy="22860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008000"/>
              </a:solidFill>
              <a:latin typeface="Arial"/>
              <a:cs typeface="Arial"/>
            </a:rPr>
            <a:t>Six </a:t>
          </a:r>
          <a:r>
            <a:rPr lang="en-US" sz="1400" b="1" i="0" u="none" strike="noStrike" baseline="0" dirty="0" smtClean="0">
              <a:solidFill>
                <a:srgbClr val="008000"/>
              </a:solidFill>
              <a:latin typeface="Arial"/>
              <a:cs typeface="Arial"/>
            </a:rPr>
            <a:t>Sigma</a:t>
          </a:r>
          <a:endParaRPr lang="en-US" sz="1400" b="1" i="0" u="none" strike="noStrike" baseline="0" dirty="0">
            <a:solidFill>
              <a:srgbClr val="008000"/>
            </a:solidFill>
            <a:latin typeface="Arial"/>
            <a:cs typeface="Arial"/>
          </a:endParaRPr>
        </a:p>
      </cdr:txBody>
    </cdr:sp>
  </cdr:relSizeAnchor>
  <cdr:relSizeAnchor xmlns:cdr="http://schemas.openxmlformats.org/drawingml/2006/chartDrawing">
    <cdr:from>
      <cdr:x>0.14257</cdr:x>
      <cdr:y>0.26062</cdr:y>
    </cdr:from>
    <cdr:to>
      <cdr:x>0.2639</cdr:x>
      <cdr:y>0.30595</cdr:y>
    </cdr:to>
    <cdr:sp macro="" textlink="">
      <cdr:nvSpPr>
        <cdr:cNvPr id="303148" name="Text Box 44"/>
        <cdr:cNvSpPr txBox="1">
          <a:spLocks xmlns:a="http://schemas.openxmlformats.org/drawingml/2006/main" noChangeArrowheads="1"/>
        </cdr:cNvSpPr>
      </cdr:nvSpPr>
      <cdr:spPr bwMode="auto">
        <a:xfrm xmlns:a="http://schemas.openxmlformats.org/drawingml/2006/main">
          <a:off x="1343026" y="1752600"/>
          <a:ext cx="1143000" cy="30480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FF0000"/>
              </a:solidFill>
              <a:latin typeface="Arial"/>
              <a:cs typeface="Arial"/>
            </a:rPr>
            <a:t>Five </a:t>
          </a:r>
          <a:r>
            <a:rPr lang="en-US" sz="1400" b="1" i="0" u="none" strike="noStrike" baseline="0" dirty="0" smtClean="0">
              <a:solidFill>
                <a:srgbClr val="FF0000"/>
              </a:solidFill>
              <a:latin typeface="Arial"/>
              <a:cs typeface="Arial"/>
            </a:rPr>
            <a:t>Sigma</a:t>
          </a:r>
          <a:endParaRPr lang="en-US" sz="1400" b="1" i="0" u="none" strike="noStrike" baseline="0" dirty="0">
            <a:solidFill>
              <a:srgbClr val="FF0000"/>
            </a:solidFill>
            <a:latin typeface="Arial"/>
            <a:cs typeface="Arial"/>
          </a:endParaRPr>
        </a:p>
      </cdr:txBody>
    </cdr:sp>
  </cdr:relSizeAnchor>
  <cdr:relSizeAnchor xmlns:cdr="http://schemas.openxmlformats.org/drawingml/2006/chartDrawing">
    <cdr:from>
      <cdr:x>0.60364</cdr:x>
      <cdr:y>0.29462</cdr:y>
    </cdr:from>
    <cdr:to>
      <cdr:x>0.62791</cdr:x>
      <cdr:y>0.38296</cdr:y>
    </cdr:to>
    <cdr:sp macro="" textlink="">
      <cdr:nvSpPr>
        <cdr:cNvPr id="303150" name="AutoShape 46"/>
        <cdr:cNvSpPr>
          <a:spLocks xmlns:a="http://schemas.openxmlformats.org/drawingml/2006/main" noChangeArrowheads="1"/>
        </cdr:cNvSpPr>
      </cdr:nvSpPr>
      <cdr:spPr bwMode="auto">
        <a:xfrm xmlns:a="http://schemas.openxmlformats.org/drawingml/2006/main">
          <a:off x="5686426" y="1981200"/>
          <a:ext cx="228600" cy="594072"/>
        </a:xfrm>
        <a:prstGeom xmlns:a="http://schemas.openxmlformats.org/drawingml/2006/main" prst="downArrow">
          <a:avLst>
            <a:gd name="adj1" fmla="val 50000"/>
            <a:gd name="adj2" fmla="val 56397"/>
          </a:avLst>
        </a:prstGeom>
        <a:solidFill xmlns:a="http://schemas.openxmlformats.org/drawingml/2006/main">
          <a:srgbClr val="000000"/>
        </a:solidFill>
        <a:ln xmlns:a="http://schemas.openxmlformats.org/drawingml/2006/main" w="9525">
          <a:solidFill>
            <a:srgbClr val="000000"/>
          </a:solidFill>
          <a:miter lim="800000"/>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0.40142</cdr:x>
      <cdr:y>0.1813</cdr:y>
    </cdr:from>
    <cdr:to>
      <cdr:x>0.90293</cdr:x>
      <cdr:y>0.28145</cdr:y>
    </cdr:to>
    <cdr:sp macro="" textlink="">
      <cdr:nvSpPr>
        <cdr:cNvPr id="303152" name="Text Box 48"/>
        <cdr:cNvSpPr txBox="1">
          <a:spLocks xmlns:a="http://schemas.openxmlformats.org/drawingml/2006/main" noChangeArrowheads="1"/>
        </cdr:cNvSpPr>
      </cdr:nvSpPr>
      <cdr:spPr bwMode="auto">
        <a:xfrm xmlns:a="http://schemas.openxmlformats.org/drawingml/2006/main">
          <a:off x="3781426" y="1219200"/>
          <a:ext cx="4724400" cy="673473"/>
        </a:xfrm>
        <a:prstGeom xmlns:a="http://schemas.openxmlformats.org/drawingml/2006/main" prst="rect">
          <a:avLst/>
        </a:prstGeom>
        <a:noFill xmlns:a="http://schemas.openxmlformats.org/drawingml/2006/main"/>
        <a:ln xmlns:a="http://schemas.openxmlformats.org/drawingml/2006/main" w="9525">
          <a:solidFill>
            <a:schemeClr val="accent1"/>
          </a:solidFill>
          <a:miter lim="800000"/>
          <a:headEnd/>
          <a:tailEnd/>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1400" b="1" i="0" u="sng" strike="noStrike" baseline="0" dirty="0" smtClean="0">
              <a:solidFill>
                <a:srgbClr val="000000"/>
              </a:solidFill>
              <a:latin typeface="Arial"/>
              <a:cs typeface="Arial"/>
            </a:rPr>
            <a:t>Automation</a:t>
          </a:r>
          <a:r>
            <a:rPr lang="en-US" sz="1400" b="1" i="0" u="none" strike="noStrike" baseline="0" dirty="0" smtClean="0">
              <a:solidFill>
                <a:srgbClr val="000000"/>
              </a:solidFill>
              <a:latin typeface="Arial"/>
              <a:cs typeface="Arial"/>
            </a:rPr>
            <a:t>: Major expansion of</a:t>
          </a:r>
          <a:r>
            <a:rPr lang="en-US" sz="1400" b="1" i="0" u="none" strike="noStrike" dirty="0" smtClean="0">
              <a:solidFill>
                <a:srgbClr val="000000"/>
              </a:solidFill>
              <a:latin typeface="Arial"/>
              <a:cs typeface="Arial"/>
            </a:rPr>
            <a:t> track, more sorters		    </a:t>
          </a:r>
          <a:r>
            <a:rPr lang="en-US" sz="1400" b="1" i="0" u="none" strike="noStrike" baseline="0" dirty="0" smtClean="0">
              <a:solidFill>
                <a:srgbClr val="000000"/>
              </a:solidFill>
              <a:latin typeface="Arial"/>
              <a:cs typeface="Arial"/>
            </a:rPr>
            <a:t>Automated robotic storage freezer</a:t>
          </a:r>
        </a:p>
        <a:p xmlns:a="http://schemas.openxmlformats.org/drawingml/2006/main">
          <a:pPr algn="l" rtl="0">
            <a:defRPr sz="1000"/>
          </a:pPr>
          <a:r>
            <a:rPr lang="en-US" sz="1400" b="1" i="0" u="sng" strike="noStrike" baseline="0" dirty="0" smtClean="0">
              <a:solidFill>
                <a:srgbClr val="000000"/>
              </a:solidFill>
              <a:latin typeface="Arial"/>
              <a:cs typeface="Arial"/>
            </a:rPr>
            <a:t>Process</a:t>
          </a:r>
          <a:r>
            <a:rPr lang="en-US" sz="1400" b="1" i="0" u="sng" strike="noStrike" dirty="0" smtClean="0">
              <a:solidFill>
                <a:srgbClr val="000000"/>
              </a:solidFill>
              <a:latin typeface="Arial"/>
              <a:cs typeface="Arial"/>
            </a:rPr>
            <a:t> Improvement</a:t>
          </a:r>
          <a:r>
            <a:rPr lang="en-US" sz="1400" b="1" i="0" u="none" strike="noStrike" dirty="0" smtClean="0">
              <a:solidFill>
                <a:srgbClr val="000000"/>
              </a:solidFill>
              <a:latin typeface="Arial"/>
              <a:cs typeface="Arial"/>
            </a:rPr>
            <a:t>: Automated s</a:t>
          </a:r>
          <a:r>
            <a:rPr lang="en-US" sz="1400" b="1" i="0" u="none" strike="noStrike" baseline="0" dirty="0" smtClean="0">
              <a:solidFill>
                <a:srgbClr val="000000"/>
              </a:solidFill>
              <a:latin typeface="Arial"/>
              <a:cs typeface="Arial"/>
            </a:rPr>
            <a:t>torage &amp; retrieval</a:t>
          </a:r>
          <a:endParaRPr lang="en-US" sz="1400" b="1" i="0" u="none" strike="noStrike" baseline="0" dirty="0">
            <a:solidFill>
              <a:srgbClr val="000000"/>
            </a:solidFill>
            <a:latin typeface="Arial"/>
            <a:cs typeface="Aria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0.13564</cdr:x>
      <cdr:y>0.73723</cdr:y>
    </cdr:from>
    <cdr:to>
      <cdr:x>0.23559</cdr:x>
      <cdr:y>0.78748</cdr:y>
    </cdr:to>
    <cdr:sp macro="" textlink="">
      <cdr:nvSpPr>
        <cdr:cNvPr id="303147" name="Text Box 43"/>
        <cdr:cNvSpPr txBox="1">
          <a:spLocks xmlns:a="http://schemas.openxmlformats.org/drawingml/2006/main" noChangeArrowheads="1"/>
        </cdr:cNvSpPr>
      </cdr:nvSpPr>
      <cdr:spPr bwMode="auto">
        <a:xfrm xmlns:a="http://schemas.openxmlformats.org/drawingml/2006/main">
          <a:off x="1304925" y="4972916"/>
          <a:ext cx="961477" cy="339001"/>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008000"/>
              </a:solidFill>
              <a:latin typeface="Arial"/>
              <a:cs typeface="Arial"/>
            </a:rPr>
            <a:t>Six </a:t>
          </a:r>
          <a:r>
            <a:rPr lang="en-US" sz="1400" b="1" i="0" u="none" strike="noStrike" baseline="0" dirty="0" smtClean="0">
              <a:solidFill>
                <a:srgbClr val="008000"/>
              </a:solidFill>
              <a:latin typeface="Arial"/>
              <a:cs typeface="Arial"/>
            </a:rPr>
            <a:t>Sigma</a:t>
          </a:r>
          <a:endParaRPr lang="en-US" sz="1400" b="1" i="0" u="none" strike="noStrike" baseline="0" dirty="0">
            <a:solidFill>
              <a:srgbClr val="008000"/>
            </a:solidFill>
            <a:latin typeface="Arial"/>
            <a:cs typeface="Arial"/>
          </a:endParaRPr>
        </a:p>
      </cdr:txBody>
    </cdr:sp>
  </cdr:relSizeAnchor>
  <cdr:relSizeAnchor xmlns:cdr="http://schemas.openxmlformats.org/drawingml/2006/chartDrawing">
    <cdr:from>
      <cdr:x>0.13564</cdr:x>
      <cdr:y>0.24018</cdr:y>
    </cdr:from>
    <cdr:to>
      <cdr:x>0.24561</cdr:x>
      <cdr:y>0.28268</cdr:y>
    </cdr:to>
    <cdr:sp macro="" textlink="">
      <cdr:nvSpPr>
        <cdr:cNvPr id="303148" name="Text Box 44"/>
        <cdr:cNvSpPr txBox="1">
          <a:spLocks xmlns:a="http://schemas.openxmlformats.org/drawingml/2006/main" noChangeArrowheads="1"/>
        </cdr:cNvSpPr>
      </cdr:nvSpPr>
      <cdr:spPr bwMode="auto">
        <a:xfrm xmlns:a="http://schemas.openxmlformats.org/drawingml/2006/main">
          <a:off x="1304925" y="1620116"/>
          <a:ext cx="1057894" cy="28668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FF0000"/>
              </a:solidFill>
              <a:latin typeface="Arial"/>
              <a:cs typeface="Arial"/>
            </a:rPr>
            <a:t>Five </a:t>
          </a:r>
          <a:r>
            <a:rPr lang="en-US" sz="1400" b="1" i="0" u="none" strike="noStrike" baseline="0" dirty="0" smtClean="0">
              <a:solidFill>
                <a:srgbClr val="FF0000"/>
              </a:solidFill>
              <a:latin typeface="Arial"/>
              <a:cs typeface="Arial"/>
            </a:rPr>
            <a:t>Sigma</a:t>
          </a:r>
          <a:endParaRPr lang="en-US" sz="1400" b="1" i="0" u="none" strike="noStrike" baseline="0" dirty="0">
            <a:solidFill>
              <a:srgbClr val="FF0000"/>
            </a:solidFill>
            <a:latin typeface="Arial"/>
            <a:cs typeface="Aria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0.1358</cdr:x>
      <cdr:y>0.72355</cdr:y>
    </cdr:from>
    <cdr:to>
      <cdr:x>0.23861</cdr:x>
      <cdr:y>0.77112</cdr:y>
    </cdr:to>
    <cdr:sp macro="" textlink="">
      <cdr:nvSpPr>
        <cdr:cNvPr id="303147" name="Text Box 43"/>
        <cdr:cNvSpPr txBox="1">
          <a:spLocks xmlns:a="http://schemas.openxmlformats.org/drawingml/2006/main" noChangeArrowheads="1"/>
        </cdr:cNvSpPr>
      </cdr:nvSpPr>
      <cdr:spPr bwMode="auto">
        <a:xfrm xmlns:a="http://schemas.openxmlformats.org/drawingml/2006/main">
          <a:off x="1306430" y="4880656"/>
          <a:ext cx="989095" cy="32085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009242"/>
              </a:solidFill>
              <a:latin typeface="Arial"/>
              <a:cs typeface="Arial"/>
            </a:rPr>
            <a:t>Six </a:t>
          </a:r>
          <a:r>
            <a:rPr lang="en-US" sz="1400" b="1" i="0" u="none" strike="noStrike" baseline="0" dirty="0" smtClean="0">
              <a:solidFill>
                <a:srgbClr val="009242"/>
              </a:solidFill>
              <a:latin typeface="Arial"/>
              <a:cs typeface="Arial"/>
            </a:rPr>
            <a:t>Sigma</a:t>
          </a:r>
          <a:endParaRPr lang="en-US" sz="1400" b="1" i="0" u="none" strike="noStrike" baseline="0" dirty="0">
            <a:solidFill>
              <a:srgbClr val="009242"/>
            </a:solidFill>
            <a:latin typeface="Arial"/>
            <a:cs typeface="Arial"/>
          </a:endParaRPr>
        </a:p>
      </cdr:txBody>
    </cdr:sp>
  </cdr:relSizeAnchor>
  <cdr:relSizeAnchor xmlns:cdr="http://schemas.openxmlformats.org/drawingml/2006/chartDrawing">
    <cdr:from>
      <cdr:x>0.13564</cdr:x>
      <cdr:y>0.22888</cdr:y>
    </cdr:from>
    <cdr:to>
      <cdr:x>0.24424</cdr:x>
      <cdr:y>0.27138</cdr:y>
    </cdr:to>
    <cdr:sp macro="" textlink="">
      <cdr:nvSpPr>
        <cdr:cNvPr id="303148" name="Text Box 44"/>
        <cdr:cNvSpPr txBox="1">
          <a:spLocks xmlns:a="http://schemas.openxmlformats.org/drawingml/2006/main" noChangeArrowheads="1"/>
        </cdr:cNvSpPr>
      </cdr:nvSpPr>
      <cdr:spPr bwMode="auto">
        <a:xfrm xmlns:a="http://schemas.openxmlformats.org/drawingml/2006/main">
          <a:off x="1304925" y="1543916"/>
          <a:ext cx="1044734" cy="286681"/>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l" rtl="0">
            <a:defRPr sz="1000"/>
          </a:pPr>
          <a:r>
            <a:rPr lang="en-US" sz="1400" b="1" i="0" u="none" strike="noStrike" baseline="0" dirty="0">
              <a:solidFill>
                <a:srgbClr val="FF0000"/>
              </a:solidFill>
              <a:latin typeface="Arial"/>
              <a:cs typeface="Arial"/>
            </a:rPr>
            <a:t>Five </a:t>
          </a:r>
          <a:r>
            <a:rPr lang="en-US" sz="1400" b="1" i="0" u="none" strike="noStrike" baseline="0" dirty="0" smtClean="0">
              <a:solidFill>
                <a:srgbClr val="FF0000"/>
              </a:solidFill>
              <a:latin typeface="Arial"/>
              <a:cs typeface="Arial"/>
            </a:rPr>
            <a:t>Sigma</a:t>
          </a:r>
          <a:endParaRPr lang="en-US" sz="1400" b="1" i="0" u="none" strike="noStrike" baseline="0" dirty="0">
            <a:solidFill>
              <a:srgbClr val="FF0000"/>
            </a:solidFill>
            <a:latin typeface="Arial"/>
            <a:cs typeface="Aria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323" tIns="48162" rIns="96323" bIns="48162" numCol="1" anchor="t" anchorCtr="0" compatLnSpc="1">
            <a:prstTxWarp prst="textNoShape">
              <a:avLst/>
            </a:prstTxWarp>
          </a:bodyPr>
          <a:lstStyle>
            <a:lvl1pPr eaLnBrk="0" hangingPunct="0">
              <a:defRPr sz="1200" b="0">
                <a:solidFill>
                  <a:schemeClr val="tx1"/>
                </a:solidFill>
                <a:latin typeface="Times New Roman" pitchFamily="18" charset="0"/>
              </a:defRPr>
            </a:lvl1pPr>
          </a:lstStyle>
          <a:p>
            <a:pPr>
              <a:defRPr/>
            </a:pPr>
            <a:endParaRPr lang="en-US"/>
          </a:p>
        </p:txBody>
      </p:sp>
      <p:sp>
        <p:nvSpPr>
          <p:cNvPr id="73731"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323" tIns="48162" rIns="96323" bIns="48162" numCol="1" anchor="t" anchorCtr="0" compatLnSpc="1">
            <a:prstTxWarp prst="textNoShape">
              <a:avLst/>
            </a:prstTxWarp>
          </a:bodyPr>
          <a:lstStyle>
            <a:lvl1pPr algn="r" eaLnBrk="0" hangingPunct="0">
              <a:defRPr sz="1200" b="0">
                <a:solidFill>
                  <a:schemeClr val="tx1"/>
                </a:solidFill>
                <a:latin typeface="Times New Roman" pitchFamily="18" charset="0"/>
              </a:defRPr>
            </a:lvl1pPr>
          </a:lstStyle>
          <a:p>
            <a:pPr>
              <a:defRPr/>
            </a:pPr>
            <a:endParaRPr lang="en-US"/>
          </a:p>
        </p:txBody>
      </p:sp>
      <p:sp>
        <p:nvSpPr>
          <p:cNvPr id="73732"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323" tIns="48162" rIns="96323" bIns="48162" numCol="1" anchor="b" anchorCtr="0" compatLnSpc="1">
            <a:prstTxWarp prst="textNoShape">
              <a:avLst/>
            </a:prstTxWarp>
          </a:bodyPr>
          <a:lstStyle>
            <a:lvl1pPr eaLnBrk="0" hangingPunct="0">
              <a:defRPr sz="1200" b="0">
                <a:solidFill>
                  <a:schemeClr val="tx1"/>
                </a:solidFill>
                <a:latin typeface="Times New Roman" pitchFamily="18" charset="0"/>
              </a:defRPr>
            </a:lvl1pPr>
          </a:lstStyle>
          <a:p>
            <a:pPr>
              <a:defRPr/>
            </a:pPr>
            <a:endParaRPr lang="en-US"/>
          </a:p>
        </p:txBody>
      </p:sp>
      <p:sp>
        <p:nvSpPr>
          <p:cNvPr id="73733"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323" tIns="48162" rIns="96323" bIns="48162" numCol="1" anchor="b" anchorCtr="0" compatLnSpc="1">
            <a:prstTxWarp prst="textNoShape">
              <a:avLst/>
            </a:prstTxWarp>
          </a:bodyPr>
          <a:lstStyle>
            <a:lvl1pPr algn="r" eaLnBrk="0" hangingPunct="0">
              <a:defRPr sz="1200" b="0">
                <a:solidFill>
                  <a:schemeClr val="tx1"/>
                </a:solidFill>
                <a:latin typeface="Times New Roman" pitchFamily="18" charset="0"/>
              </a:defRPr>
            </a:lvl1pPr>
          </a:lstStyle>
          <a:p>
            <a:pPr>
              <a:defRPr/>
            </a:pPr>
            <a:fld id="{CD7A6CDE-BC09-4126-A61D-A51365F8E77D}" type="slidenum">
              <a:rPr lang="en-US"/>
              <a:pPr>
                <a:defRPr/>
              </a:pPr>
              <a:t>‹#›</a:t>
            </a:fld>
            <a:endParaRPr lang="en-US"/>
          </a:p>
        </p:txBody>
      </p:sp>
    </p:spTree>
    <p:extLst>
      <p:ext uri="{BB962C8B-B14F-4D97-AF65-F5344CB8AC3E}">
        <p14:creationId xmlns:p14="http://schemas.microsoft.com/office/powerpoint/2010/main" val="202335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323" tIns="48162" rIns="96323" bIns="48162" numCol="1" anchor="t" anchorCtr="0" compatLnSpc="1">
            <a:prstTxWarp prst="textNoShape">
              <a:avLst/>
            </a:prstTxWarp>
          </a:bodyPr>
          <a:lstStyle>
            <a:lvl1pPr eaLnBrk="0" hangingPunct="0">
              <a:defRPr sz="1200" b="0">
                <a:solidFill>
                  <a:schemeClr val="tx1"/>
                </a:solidFill>
                <a:latin typeface="Times New Roman" pitchFamily="18" charset="0"/>
              </a:defRPr>
            </a:lvl1pPr>
          </a:lstStyle>
          <a:p>
            <a:pPr>
              <a:defRPr/>
            </a:pPr>
            <a:endParaRPr lang="en-US"/>
          </a:p>
        </p:txBody>
      </p:sp>
      <p:sp>
        <p:nvSpPr>
          <p:cNvPr id="5123" name="Rectangle 3"/>
          <p:cNvSpPr>
            <a:spLocks noGrp="1" noChangeArrowheads="1"/>
          </p:cNvSpPr>
          <p:nvPr>
            <p:ph type="dt" idx="1"/>
          </p:nvPr>
        </p:nvSpPr>
        <p:spPr bwMode="auto">
          <a:xfrm>
            <a:off x="4144963" y="0"/>
            <a:ext cx="3170237" cy="481013"/>
          </a:xfrm>
          <a:prstGeom prst="rect">
            <a:avLst/>
          </a:prstGeom>
          <a:noFill/>
          <a:ln w="9525">
            <a:noFill/>
            <a:miter lim="800000"/>
            <a:headEnd/>
            <a:tailEnd/>
          </a:ln>
          <a:effectLst/>
        </p:spPr>
        <p:txBody>
          <a:bodyPr vert="horz" wrap="square" lIns="96323" tIns="48162" rIns="96323" bIns="48162" numCol="1" anchor="t" anchorCtr="0" compatLnSpc="1">
            <a:prstTxWarp prst="textNoShape">
              <a:avLst/>
            </a:prstTxWarp>
          </a:bodyPr>
          <a:lstStyle>
            <a:lvl1pPr algn="r" eaLnBrk="0" hangingPunct="0">
              <a:defRPr sz="1200" b="0">
                <a:solidFill>
                  <a:schemeClr val="tx1"/>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323" tIns="48162" rIns="96323" bIns="4816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120188"/>
            <a:ext cx="3170238" cy="481012"/>
          </a:xfrm>
          <a:prstGeom prst="rect">
            <a:avLst/>
          </a:prstGeom>
          <a:noFill/>
          <a:ln w="9525">
            <a:noFill/>
            <a:miter lim="800000"/>
            <a:headEnd/>
            <a:tailEnd/>
          </a:ln>
          <a:effectLst/>
        </p:spPr>
        <p:txBody>
          <a:bodyPr vert="horz" wrap="square" lIns="96323" tIns="48162" rIns="96323" bIns="48162" numCol="1" anchor="b" anchorCtr="0" compatLnSpc="1">
            <a:prstTxWarp prst="textNoShape">
              <a:avLst/>
            </a:prstTxWarp>
          </a:bodyPr>
          <a:lstStyle>
            <a:lvl1pPr eaLnBrk="0" hangingPunct="0">
              <a:defRPr sz="1200" b="0">
                <a:solidFill>
                  <a:schemeClr val="tx1"/>
                </a:solidFill>
                <a:latin typeface="Times New Roman" pitchFamily="18" charset="0"/>
              </a:defRPr>
            </a:lvl1pPr>
          </a:lstStyle>
          <a:p>
            <a:pPr>
              <a:defRPr/>
            </a:pPr>
            <a:endParaRPr lang="en-US"/>
          </a:p>
        </p:txBody>
      </p:sp>
      <p:sp>
        <p:nvSpPr>
          <p:cNvPr id="5127" name="Rectangle 7"/>
          <p:cNvSpPr>
            <a:spLocks noGrp="1" noChangeArrowheads="1"/>
          </p:cNvSpPr>
          <p:nvPr>
            <p:ph type="sldNum" sz="quarter" idx="5"/>
          </p:nvPr>
        </p:nvSpPr>
        <p:spPr bwMode="auto">
          <a:xfrm>
            <a:off x="4144963" y="9120188"/>
            <a:ext cx="3170237" cy="481012"/>
          </a:xfrm>
          <a:prstGeom prst="rect">
            <a:avLst/>
          </a:prstGeom>
          <a:noFill/>
          <a:ln w="9525">
            <a:noFill/>
            <a:miter lim="800000"/>
            <a:headEnd/>
            <a:tailEnd/>
          </a:ln>
          <a:effectLst/>
        </p:spPr>
        <p:txBody>
          <a:bodyPr vert="horz" wrap="square" lIns="96323" tIns="48162" rIns="96323" bIns="48162" numCol="1" anchor="b" anchorCtr="0" compatLnSpc="1">
            <a:prstTxWarp prst="textNoShape">
              <a:avLst/>
            </a:prstTxWarp>
          </a:bodyPr>
          <a:lstStyle>
            <a:lvl1pPr algn="r" eaLnBrk="0" hangingPunct="0">
              <a:defRPr sz="1200" b="0">
                <a:solidFill>
                  <a:schemeClr val="tx1"/>
                </a:solidFill>
                <a:latin typeface="Times New Roman" pitchFamily="18" charset="0"/>
              </a:defRPr>
            </a:lvl1pPr>
          </a:lstStyle>
          <a:p>
            <a:pPr>
              <a:defRPr/>
            </a:pPr>
            <a:fld id="{8EFB9A59-0204-4BF7-A21D-222A2FA8F0D8}" type="slidenum">
              <a:rPr lang="en-US"/>
              <a:pPr>
                <a:defRPr/>
              </a:pPr>
              <a:t>‹#›</a:t>
            </a:fld>
            <a:endParaRPr lang="en-US"/>
          </a:p>
        </p:txBody>
      </p:sp>
    </p:spTree>
    <p:extLst>
      <p:ext uri="{BB962C8B-B14F-4D97-AF65-F5344CB8AC3E}">
        <p14:creationId xmlns:p14="http://schemas.microsoft.com/office/powerpoint/2010/main" val="10144966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D607F99-A3EE-402C-8E8A-44CB676260D5}" type="slidenum">
              <a:rPr lang="en-US" smtClean="0"/>
              <a:pPr/>
              <a:t>1</a:t>
            </a:fld>
            <a:endParaRPr lang="en-US" dirty="0" smtClean="0"/>
          </a:p>
        </p:txBody>
      </p:sp>
      <p:sp>
        <p:nvSpPr>
          <p:cNvPr id="47107" name="Rectangle 2"/>
          <p:cNvSpPr>
            <a:spLocks noGrp="1" noRot="1" noChangeAspect="1" noChangeArrowheads="1" noTextEdit="1"/>
          </p:cNvSpPr>
          <p:nvPr>
            <p:ph type="sldImg"/>
          </p:nvPr>
        </p:nvSpPr>
        <p:spPr>
          <a:xfrm>
            <a:off x="1270000" y="717550"/>
            <a:ext cx="4778375" cy="3582988"/>
          </a:xfrm>
          <a:ln/>
        </p:spPr>
      </p:sp>
      <p:sp>
        <p:nvSpPr>
          <p:cNvPr id="47108" name="Rectangle 3"/>
          <p:cNvSpPr>
            <a:spLocks noGrp="1" noChangeArrowheads="1"/>
          </p:cNvSpPr>
          <p:nvPr>
            <p:ph type="body" idx="1"/>
          </p:nvPr>
        </p:nvSpPr>
        <p:spPr>
          <a:noFill/>
          <a:ln/>
        </p:spPr>
        <p:txBody>
          <a:bodyPr lIns="94984" tIns="47492" rIns="94984" bIns="47492"/>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CEABAC-D757-4308-90A7-4FB3BAE614F0}" type="slidenum">
              <a:rPr lang="en-US"/>
              <a:pPr/>
              <a:t>10</a:t>
            </a:fld>
            <a:endParaRPr lang="en-US"/>
          </a:p>
        </p:txBody>
      </p:sp>
    </p:spTree>
    <p:extLst>
      <p:ext uri="{BB962C8B-B14F-4D97-AF65-F5344CB8AC3E}">
        <p14:creationId xmlns:p14="http://schemas.microsoft.com/office/powerpoint/2010/main" val="124390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CEABAC-D757-4308-90A7-4FB3BAE614F0}" type="slidenum">
              <a:rPr lang="en-US">
                <a:solidFill>
                  <a:prstClr val="white"/>
                </a:solidFill>
              </a:rPr>
              <a:pPr/>
              <a:t>11</a:t>
            </a:fld>
            <a:endParaRPr lang="en-US">
              <a:solidFill>
                <a:prstClr val="white"/>
              </a:solidFill>
            </a:endParaRPr>
          </a:p>
        </p:txBody>
      </p:sp>
    </p:spTree>
    <p:extLst>
      <p:ext uri="{BB962C8B-B14F-4D97-AF65-F5344CB8AC3E}">
        <p14:creationId xmlns:p14="http://schemas.microsoft.com/office/powerpoint/2010/main" val="124390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CEABAC-D757-4308-90A7-4FB3BAE614F0}" type="slidenum">
              <a:rPr lang="en-US">
                <a:solidFill>
                  <a:prstClr val="white"/>
                </a:solidFill>
              </a:rPr>
              <a:pPr/>
              <a:t>12</a:t>
            </a:fld>
            <a:endParaRPr lang="en-US">
              <a:solidFill>
                <a:prstClr val="white"/>
              </a:solidFill>
            </a:endParaRPr>
          </a:p>
        </p:txBody>
      </p:sp>
    </p:spTree>
    <p:extLst>
      <p:ext uri="{BB962C8B-B14F-4D97-AF65-F5344CB8AC3E}">
        <p14:creationId xmlns:p14="http://schemas.microsoft.com/office/powerpoint/2010/main" val="124390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DAC74D-48AE-496C-A628-B204E34C9FE8}" type="slidenum">
              <a:rPr lang="en-US">
                <a:solidFill>
                  <a:prstClr val="black"/>
                </a:solidFill>
              </a:rPr>
              <a:pPr/>
              <a:t>13</a:t>
            </a:fld>
            <a:endParaRPr lang="en-US">
              <a:solidFill>
                <a:prstClr val="black"/>
              </a:solidFill>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1AC91A-3ED0-4DD6-8B46-4F717832F3A3}" type="slidenum">
              <a:rPr lang="en-US">
                <a:solidFill>
                  <a:prstClr val="black"/>
                </a:solidFill>
              </a:rPr>
              <a:pPr/>
              <a:t>14</a:t>
            </a:fld>
            <a:endParaRPr lang="en-US">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CEABAC-D757-4308-90A7-4FB3BAE614F0}" type="slidenum">
              <a:rPr lang="en-US">
                <a:solidFill>
                  <a:prstClr val="white"/>
                </a:solidFill>
              </a:rPr>
              <a:pPr/>
              <a:t>15</a:t>
            </a:fld>
            <a:endParaRPr lang="en-US">
              <a:solidFill>
                <a:prstClr val="white"/>
              </a:solidFill>
            </a:endParaRPr>
          </a:p>
        </p:txBody>
      </p:sp>
    </p:spTree>
    <p:extLst>
      <p:ext uri="{BB962C8B-B14F-4D97-AF65-F5344CB8AC3E}">
        <p14:creationId xmlns:p14="http://schemas.microsoft.com/office/powerpoint/2010/main" val="124390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CEABAC-D757-4308-90A7-4FB3BAE614F0}" type="slidenum">
              <a:rPr lang="en-US">
                <a:solidFill>
                  <a:prstClr val="white"/>
                </a:solidFill>
              </a:rPr>
              <a:pPr/>
              <a:t>16</a:t>
            </a:fld>
            <a:endParaRPr lang="en-US">
              <a:solidFill>
                <a:prstClr val="white"/>
              </a:solidFill>
            </a:endParaRPr>
          </a:p>
        </p:txBody>
      </p:sp>
    </p:spTree>
    <p:extLst>
      <p:ext uri="{BB962C8B-B14F-4D97-AF65-F5344CB8AC3E}">
        <p14:creationId xmlns:p14="http://schemas.microsoft.com/office/powerpoint/2010/main" val="124390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9F4179-D5C7-4A87-A2A1-E1844FD948EA}" type="slidenum">
              <a:rPr lang="en-US">
                <a:solidFill>
                  <a:prstClr val="black"/>
                </a:solidFill>
              </a:rPr>
              <a:pPr/>
              <a:t>17</a:t>
            </a:fld>
            <a:endParaRPr lang="en-US">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xfrm>
            <a:off x="731520" y="4560570"/>
            <a:ext cx="5852160" cy="4320540"/>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CEABAC-D757-4308-90A7-4FB3BAE614F0}" type="slidenum">
              <a:rPr lang="en-US">
                <a:solidFill>
                  <a:prstClr val="white"/>
                </a:solidFill>
              </a:rPr>
              <a:pPr/>
              <a:t>18</a:t>
            </a:fld>
            <a:endParaRPr lang="en-US">
              <a:solidFill>
                <a:prstClr val="white"/>
              </a:solidFill>
            </a:endParaRPr>
          </a:p>
        </p:txBody>
      </p:sp>
    </p:spTree>
    <p:extLst>
      <p:ext uri="{BB962C8B-B14F-4D97-AF65-F5344CB8AC3E}">
        <p14:creationId xmlns:p14="http://schemas.microsoft.com/office/powerpoint/2010/main" val="124390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charset="0"/>
              </a:defRPr>
            </a:lvl1pPr>
            <a:lvl2pPr marL="742950" indent="-285750">
              <a:defRPr sz="1000" b="1">
                <a:solidFill>
                  <a:schemeClr val="bg1"/>
                </a:solidFill>
                <a:latin typeface="Arial" charset="0"/>
              </a:defRPr>
            </a:lvl2pPr>
            <a:lvl3pPr marL="1143000" indent="-228600">
              <a:defRPr sz="1000" b="1">
                <a:solidFill>
                  <a:schemeClr val="bg1"/>
                </a:solidFill>
                <a:latin typeface="Arial" charset="0"/>
              </a:defRPr>
            </a:lvl3pPr>
            <a:lvl4pPr marL="1600200" indent="-228600">
              <a:defRPr sz="1000" b="1">
                <a:solidFill>
                  <a:schemeClr val="bg1"/>
                </a:solidFill>
                <a:latin typeface="Arial" charset="0"/>
              </a:defRPr>
            </a:lvl4pPr>
            <a:lvl5pPr marL="2057400" indent="-228600">
              <a:defRPr sz="1000" b="1">
                <a:solidFill>
                  <a:schemeClr val="bg1"/>
                </a:solidFill>
                <a:latin typeface="Arial" charset="0"/>
              </a:defRPr>
            </a:lvl5pPr>
            <a:lvl6pPr marL="2514600" indent="-228600" eaLnBrk="0" fontAlgn="base" hangingPunct="0">
              <a:spcBef>
                <a:spcPct val="0"/>
              </a:spcBef>
              <a:spcAft>
                <a:spcPct val="0"/>
              </a:spcAft>
              <a:defRPr sz="1000" b="1">
                <a:solidFill>
                  <a:schemeClr val="bg1"/>
                </a:solidFill>
                <a:latin typeface="Arial" charset="0"/>
              </a:defRPr>
            </a:lvl6pPr>
            <a:lvl7pPr marL="2971800" indent="-228600" eaLnBrk="0" fontAlgn="base" hangingPunct="0">
              <a:spcBef>
                <a:spcPct val="0"/>
              </a:spcBef>
              <a:spcAft>
                <a:spcPct val="0"/>
              </a:spcAft>
              <a:defRPr sz="1000" b="1">
                <a:solidFill>
                  <a:schemeClr val="bg1"/>
                </a:solidFill>
                <a:latin typeface="Arial" charset="0"/>
              </a:defRPr>
            </a:lvl7pPr>
            <a:lvl8pPr marL="3429000" indent="-228600" eaLnBrk="0" fontAlgn="base" hangingPunct="0">
              <a:spcBef>
                <a:spcPct val="0"/>
              </a:spcBef>
              <a:spcAft>
                <a:spcPct val="0"/>
              </a:spcAft>
              <a:defRPr sz="1000" b="1">
                <a:solidFill>
                  <a:schemeClr val="bg1"/>
                </a:solidFill>
                <a:latin typeface="Arial" charset="0"/>
              </a:defRPr>
            </a:lvl8pPr>
            <a:lvl9pPr marL="3886200" indent="-228600" eaLnBrk="0" fontAlgn="base" hangingPunct="0">
              <a:spcBef>
                <a:spcPct val="0"/>
              </a:spcBef>
              <a:spcAft>
                <a:spcPct val="0"/>
              </a:spcAft>
              <a:defRPr sz="1000" b="1">
                <a:solidFill>
                  <a:schemeClr val="bg1"/>
                </a:solidFill>
                <a:latin typeface="Arial" charset="0"/>
              </a:defRPr>
            </a:lvl9pPr>
          </a:lstStyle>
          <a:p>
            <a:fld id="{91EF906B-FF9D-447F-AE48-0C51567DE100}" type="slidenum">
              <a:rPr lang="en-US" sz="1200" b="0">
                <a:solidFill>
                  <a:prstClr val="black"/>
                </a:solidFill>
                <a:latin typeface="Times New Roman" pitchFamily="18" charset="0"/>
              </a:rPr>
              <a:pPr/>
              <a:t>19</a:t>
            </a:fld>
            <a:endParaRPr lang="en-US" sz="1200" b="0">
              <a:solidFill>
                <a:prstClr val="black"/>
              </a:solidFill>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1007A1-ED55-43E7-B355-58F0FFFDFA1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CEABAC-D757-4308-90A7-4FB3BAE614F0}" type="slidenum">
              <a:rPr lang="en-US">
                <a:solidFill>
                  <a:prstClr val="white"/>
                </a:solidFill>
              </a:rPr>
              <a:pPr/>
              <a:t>20</a:t>
            </a:fld>
            <a:endParaRPr lang="en-US">
              <a:solidFill>
                <a:prstClr val="white"/>
              </a:solidFill>
            </a:endParaRPr>
          </a:p>
        </p:txBody>
      </p:sp>
    </p:spTree>
    <p:extLst>
      <p:ext uri="{BB962C8B-B14F-4D97-AF65-F5344CB8AC3E}">
        <p14:creationId xmlns:p14="http://schemas.microsoft.com/office/powerpoint/2010/main" val="124390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FB9A59-0204-4BF7-A21D-222A2FA8F0D8}" type="slidenum">
              <a:rPr lang="en-US" smtClean="0">
                <a:solidFill>
                  <a:prstClr val="white"/>
                </a:solidFill>
              </a:rPr>
              <a:pPr>
                <a:defRPr/>
              </a:pPr>
              <a:t>21</a:t>
            </a:fld>
            <a:endParaRPr lang="en-US">
              <a:solidFill>
                <a:prstClr val="white"/>
              </a:solidFill>
            </a:endParaRPr>
          </a:p>
        </p:txBody>
      </p:sp>
    </p:spTree>
    <p:extLst>
      <p:ext uri="{BB962C8B-B14F-4D97-AF65-F5344CB8AC3E}">
        <p14:creationId xmlns:p14="http://schemas.microsoft.com/office/powerpoint/2010/main" val="2919382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782315EA-671B-4C78-895C-2C61FA42BE1C}" type="slidenum">
              <a:rPr lang="en-US" sz="1200" b="0">
                <a:solidFill>
                  <a:prstClr val="black"/>
                </a:solidFill>
                <a:latin typeface="Times New Roman" pitchFamily="18" charset="0"/>
              </a:rPr>
              <a:pPr/>
              <a:t>22</a:t>
            </a:fld>
            <a:endParaRPr lang="en-US" sz="1200" b="0">
              <a:solidFill>
                <a:prstClr val="black"/>
              </a:solidFill>
              <a:latin typeface="Times New Roman" pitchFamily="18"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D9BCF6-28FD-4C26-A931-1C6E93152B4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747167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E9627D90-8A40-4B6D-A838-D574641D33FC}" type="slidenum">
              <a:rPr lang="en-US" sz="1200" b="0">
                <a:solidFill>
                  <a:prstClr val="black"/>
                </a:solidFill>
                <a:latin typeface="Times New Roman" pitchFamily="18" charset="0"/>
              </a:rPr>
              <a:pPr/>
              <a:t>24</a:t>
            </a:fld>
            <a:endParaRPr lang="en-US" sz="1200" b="0">
              <a:solidFill>
                <a:prstClr val="black"/>
              </a:solidFill>
              <a:latin typeface="Times New Roman" pitchFamily="18"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a:ln/>
        </p:spPr>
      </p:sp>
      <p:sp>
        <p:nvSpPr>
          <p:cNvPr id="142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42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55620AFD-D529-427C-9E9D-2BF16CB04F64}" type="slidenum">
              <a:rPr lang="en-US" sz="1200" b="0">
                <a:solidFill>
                  <a:prstClr val="black"/>
                </a:solidFill>
                <a:latin typeface="Times New Roman" pitchFamily="18" charset="0"/>
              </a:rPr>
              <a:pPr/>
              <a:t>25</a:t>
            </a:fld>
            <a:endParaRPr lang="en-US" sz="1200" b="0">
              <a:solidFill>
                <a:prstClr val="black"/>
              </a:solidFill>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b="1">
                <a:solidFill>
                  <a:schemeClr val="bg1"/>
                </a:solidFill>
                <a:latin typeface="Arial" pitchFamily="34" charset="0"/>
              </a:defRPr>
            </a:lvl1pPr>
            <a:lvl2pPr marL="742950" indent="-285750" eaLnBrk="0" hangingPunct="0">
              <a:defRPr sz="1000" b="1">
                <a:solidFill>
                  <a:schemeClr val="bg1"/>
                </a:solidFill>
                <a:latin typeface="Arial" pitchFamily="34" charset="0"/>
              </a:defRPr>
            </a:lvl2pPr>
            <a:lvl3pPr marL="1143000" indent="-228600" eaLnBrk="0" hangingPunct="0">
              <a:defRPr sz="1000" b="1">
                <a:solidFill>
                  <a:schemeClr val="bg1"/>
                </a:solidFill>
                <a:latin typeface="Arial" pitchFamily="34" charset="0"/>
              </a:defRPr>
            </a:lvl3pPr>
            <a:lvl4pPr marL="1600200" indent="-228600" eaLnBrk="0" hangingPunct="0">
              <a:defRPr sz="1000" b="1">
                <a:solidFill>
                  <a:schemeClr val="bg1"/>
                </a:solidFill>
                <a:latin typeface="Arial" pitchFamily="34" charset="0"/>
              </a:defRPr>
            </a:lvl4pPr>
            <a:lvl5pPr marL="2057400" indent="-228600" eaLnBrk="0" hangingPunct="0">
              <a:defRPr sz="1000" b="1">
                <a:solidFill>
                  <a:schemeClr val="bg1"/>
                </a:solidFill>
                <a:latin typeface="Arial" pitchFamily="34" charset="0"/>
              </a:defRPr>
            </a:lvl5pPr>
            <a:lvl6pPr marL="2514600" indent="-228600" eaLnBrk="0" fontAlgn="base" hangingPunct="0">
              <a:spcBef>
                <a:spcPct val="0"/>
              </a:spcBef>
              <a:spcAft>
                <a:spcPct val="0"/>
              </a:spcAft>
              <a:defRPr sz="1000" b="1">
                <a:solidFill>
                  <a:schemeClr val="bg1"/>
                </a:solidFill>
                <a:latin typeface="Arial" pitchFamily="34" charset="0"/>
              </a:defRPr>
            </a:lvl6pPr>
            <a:lvl7pPr marL="2971800" indent="-228600" eaLnBrk="0" fontAlgn="base" hangingPunct="0">
              <a:spcBef>
                <a:spcPct val="0"/>
              </a:spcBef>
              <a:spcAft>
                <a:spcPct val="0"/>
              </a:spcAft>
              <a:defRPr sz="1000" b="1">
                <a:solidFill>
                  <a:schemeClr val="bg1"/>
                </a:solidFill>
                <a:latin typeface="Arial" pitchFamily="34" charset="0"/>
              </a:defRPr>
            </a:lvl7pPr>
            <a:lvl8pPr marL="3429000" indent="-228600" eaLnBrk="0" fontAlgn="base" hangingPunct="0">
              <a:spcBef>
                <a:spcPct val="0"/>
              </a:spcBef>
              <a:spcAft>
                <a:spcPct val="0"/>
              </a:spcAft>
              <a:defRPr sz="1000" b="1">
                <a:solidFill>
                  <a:schemeClr val="bg1"/>
                </a:solidFill>
                <a:latin typeface="Arial" pitchFamily="34" charset="0"/>
              </a:defRPr>
            </a:lvl8pPr>
            <a:lvl9pPr marL="3886200" indent="-228600" eaLnBrk="0" fontAlgn="base" hangingPunct="0">
              <a:spcBef>
                <a:spcPct val="0"/>
              </a:spcBef>
              <a:spcAft>
                <a:spcPct val="0"/>
              </a:spcAft>
              <a:defRPr sz="1000" b="1">
                <a:solidFill>
                  <a:schemeClr val="bg1"/>
                </a:solidFill>
                <a:latin typeface="Arial" pitchFamily="34" charset="0"/>
              </a:defRPr>
            </a:lvl9pPr>
          </a:lstStyle>
          <a:p>
            <a:fld id="{BEAEC909-A1C9-46D1-83AC-1863696AE38F}" type="slidenum">
              <a:rPr lang="en-US" sz="1200" b="0">
                <a:solidFill>
                  <a:prstClr val="black"/>
                </a:solidFill>
                <a:latin typeface="Times New Roman" pitchFamily="18" charset="0"/>
              </a:rPr>
              <a:pPr/>
              <a:t>26</a:t>
            </a:fld>
            <a:endParaRPr lang="en-US" sz="1200" b="0">
              <a:solidFill>
                <a:prstClr val="black"/>
              </a:solidFill>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412CFBBC-8482-4B72-AC8B-1B01250F592F}" type="slidenum">
              <a:rPr lang="en-US" sz="1200" b="0">
                <a:solidFill>
                  <a:prstClr val="black"/>
                </a:solidFill>
                <a:latin typeface="Times New Roman" pitchFamily="18" charset="0"/>
              </a:rPr>
              <a:pPr/>
              <a:t>27</a:t>
            </a:fld>
            <a:endParaRPr lang="en-US" sz="1200" b="0">
              <a:solidFill>
                <a:prstClr val="black"/>
              </a:solidFill>
              <a:latin typeface="Times New Roman" pitchFamily="18"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b="1">
                <a:solidFill>
                  <a:schemeClr val="bg1"/>
                </a:solidFill>
                <a:latin typeface="Arial" pitchFamily="34" charset="0"/>
              </a:defRPr>
            </a:lvl1pPr>
            <a:lvl2pPr marL="742950" indent="-285750" eaLnBrk="0" hangingPunct="0">
              <a:defRPr sz="1000" b="1">
                <a:solidFill>
                  <a:schemeClr val="bg1"/>
                </a:solidFill>
                <a:latin typeface="Arial" pitchFamily="34" charset="0"/>
              </a:defRPr>
            </a:lvl2pPr>
            <a:lvl3pPr marL="1143000" indent="-228600" eaLnBrk="0" hangingPunct="0">
              <a:defRPr sz="1000" b="1">
                <a:solidFill>
                  <a:schemeClr val="bg1"/>
                </a:solidFill>
                <a:latin typeface="Arial" pitchFamily="34" charset="0"/>
              </a:defRPr>
            </a:lvl3pPr>
            <a:lvl4pPr marL="1600200" indent="-228600" eaLnBrk="0" hangingPunct="0">
              <a:defRPr sz="1000" b="1">
                <a:solidFill>
                  <a:schemeClr val="bg1"/>
                </a:solidFill>
                <a:latin typeface="Arial" pitchFamily="34" charset="0"/>
              </a:defRPr>
            </a:lvl4pPr>
            <a:lvl5pPr marL="2057400" indent="-228600" eaLnBrk="0" hangingPunct="0">
              <a:defRPr sz="1000" b="1">
                <a:solidFill>
                  <a:schemeClr val="bg1"/>
                </a:solidFill>
                <a:latin typeface="Arial" pitchFamily="34" charset="0"/>
              </a:defRPr>
            </a:lvl5pPr>
            <a:lvl6pPr marL="2514600" indent="-228600" eaLnBrk="0" fontAlgn="base" hangingPunct="0">
              <a:spcBef>
                <a:spcPct val="0"/>
              </a:spcBef>
              <a:spcAft>
                <a:spcPct val="0"/>
              </a:spcAft>
              <a:defRPr sz="1000" b="1">
                <a:solidFill>
                  <a:schemeClr val="bg1"/>
                </a:solidFill>
                <a:latin typeface="Arial" pitchFamily="34" charset="0"/>
              </a:defRPr>
            </a:lvl6pPr>
            <a:lvl7pPr marL="2971800" indent="-228600" eaLnBrk="0" fontAlgn="base" hangingPunct="0">
              <a:spcBef>
                <a:spcPct val="0"/>
              </a:spcBef>
              <a:spcAft>
                <a:spcPct val="0"/>
              </a:spcAft>
              <a:defRPr sz="1000" b="1">
                <a:solidFill>
                  <a:schemeClr val="bg1"/>
                </a:solidFill>
                <a:latin typeface="Arial" pitchFamily="34" charset="0"/>
              </a:defRPr>
            </a:lvl7pPr>
            <a:lvl8pPr marL="3429000" indent="-228600" eaLnBrk="0" fontAlgn="base" hangingPunct="0">
              <a:spcBef>
                <a:spcPct val="0"/>
              </a:spcBef>
              <a:spcAft>
                <a:spcPct val="0"/>
              </a:spcAft>
              <a:defRPr sz="1000" b="1">
                <a:solidFill>
                  <a:schemeClr val="bg1"/>
                </a:solidFill>
                <a:latin typeface="Arial" pitchFamily="34" charset="0"/>
              </a:defRPr>
            </a:lvl8pPr>
            <a:lvl9pPr marL="3886200" indent="-228600" eaLnBrk="0" fontAlgn="base" hangingPunct="0">
              <a:spcBef>
                <a:spcPct val="0"/>
              </a:spcBef>
              <a:spcAft>
                <a:spcPct val="0"/>
              </a:spcAft>
              <a:defRPr sz="1000" b="1">
                <a:solidFill>
                  <a:schemeClr val="bg1"/>
                </a:solidFill>
                <a:latin typeface="Arial" pitchFamily="34" charset="0"/>
              </a:defRPr>
            </a:lvl9pPr>
          </a:lstStyle>
          <a:p>
            <a:fld id="{B81D9954-8FCF-426E-B24D-C0A42DD272EE}" type="slidenum">
              <a:rPr lang="en-US" sz="1200" b="0">
                <a:solidFill>
                  <a:prstClr val="black"/>
                </a:solidFill>
                <a:latin typeface="Times New Roman" pitchFamily="18" charset="0"/>
              </a:rPr>
              <a:pPr/>
              <a:t>28</a:t>
            </a:fld>
            <a:endParaRPr lang="en-US" sz="1200" b="0">
              <a:solidFill>
                <a:prstClr val="black"/>
              </a:solidFill>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b="1">
                <a:solidFill>
                  <a:schemeClr val="bg1"/>
                </a:solidFill>
                <a:latin typeface="Arial" pitchFamily="34" charset="0"/>
              </a:defRPr>
            </a:lvl1pPr>
            <a:lvl2pPr marL="742950" indent="-285750" eaLnBrk="0" hangingPunct="0">
              <a:defRPr sz="1000" b="1">
                <a:solidFill>
                  <a:schemeClr val="bg1"/>
                </a:solidFill>
                <a:latin typeface="Arial" pitchFamily="34" charset="0"/>
              </a:defRPr>
            </a:lvl2pPr>
            <a:lvl3pPr marL="1143000" indent="-228600" eaLnBrk="0" hangingPunct="0">
              <a:defRPr sz="1000" b="1">
                <a:solidFill>
                  <a:schemeClr val="bg1"/>
                </a:solidFill>
                <a:latin typeface="Arial" pitchFamily="34" charset="0"/>
              </a:defRPr>
            </a:lvl3pPr>
            <a:lvl4pPr marL="1600200" indent="-228600" eaLnBrk="0" hangingPunct="0">
              <a:defRPr sz="1000" b="1">
                <a:solidFill>
                  <a:schemeClr val="bg1"/>
                </a:solidFill>
                <a:latin typeface="Arial" pitchFamily="34" charset="0"/>
              </a:defRPr>
            </a:lvl4pPr>
            <a:lvl5pPr marL="2057400" indent="-228600" eaLnBrk="0" hangingPunct="0">
              <a:defRPr sz="1000" b="1">
                <a:solidFill>
                  <a:schemeClr val="bg1"/>
                </a:solidFill>
                <a:latin typeface="Arial" pitchFamily="34" charset="0"/>
              </a:defRPr>
            </a:lvl5pPr>
            <a:lvl6pPr marL="2514600" indent="-228600" eaLnBrk="0" fontAlgn="base" hangingPunct="0">
              <a:spcBef>
                <a:spcPct val="0"/>
              </a:spcBef>
              <a:spcAft>
                <a:spcPct val="0"/>
              </a:spcAft>
              <a:defRPr sz="1000" b="1">
                <a:solidFill>
                  <a:schemeClr val="bg1"/>
                </a:solidFill>
                <a:latin typeface="Arial" pitchFamily="34" charset="0"/>
              </a:defRPr>
            </a:lvl6pPr>
            <a:lvl7pPr marL="2971800" indent="-228600" eaLnBrk="0" fontAlgn="base" hangingPunct="0">
              <a:spcBef>
                <a:spcPct val="0"/>
              </a:spcBef>
              <a:spcAft>
                <a:spcPct val="0"/>
              </a:spcAft>
              <a:defRPr sz="1000" b="1">
                <a:solidFill>
                  <a:schemeClr val="bg1"/>
                </a:solidFill>
                <a:latin typeface="Arial" pitchFamily="34" charset="0"/>
              </a:defRPr>
            </a:lvl7pPr>
            <a:lvl8pPr marL="3429000" indent="-228600" eaLnBrk="0" fontAlgn="base" hangingPunct="0">
              <a:spcBef>
                <a:spcPct val="0"/>
              </a:spcBef>
              <a:spcAft>
                <a:spcPct val="0"/>
              </a:spcAft>
              <a:defRPr sz="1000" b="1">
                <a:solidFill>
                  <a:schemeClr val="bg1"/>
                </a:solidFill>
                <a:latin typeface="Arial" pitchFamily="34" charset="0"/>
              </a:defRPr>
            </a:lvl8pPr>
            <a:lvl9pPr marL="3886200" indent="-228600" eaLnBrk="0" fontAlgn="base" hangingPunct="0">
              <a:spcBef>
                <a:spcPct val="0"/>
              </a:spcBef>
              <a:spcAft>
                <a:spcPct val="0"/>
              </a:spcAft>
              <a:defRPr sz="1000" b="1">
                <a:solidFill>
                  <a:schemeClr val="bg1"/>
                </a:solidFill>
                <a:latin typeface="Arial" pitchFamily="34" charset="0"/>
              </a:defRPr>
            </a:lvl9pPr>
          </a:lstStyle>
          <a:p>
            <a:fld id="{F16ACB04-C28A-4AE2-A006-CB4C3FDD7C29}" type="slidenum">
              <a:rPr lang="en-US" sz="1200" b="0">
                <a:solidFill>
                  <a:prstClr val="black"/>
                </a:solidFill>
                <a:latin typeface="Times New Roman" pitchFamily="18" charset="0"/>
              </a:rPr>
              <a:pPr/>
              <a:t>29</a:t>
            </a:fld>
            <a:endParaRPr lang="en-US" sz="1200" b="0">
              <a:solidFill>
                <a:prstClr val="black"/>
              </a:solidFill>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1007A1-ED55-43E7-B355-58F0FFFDFA15}" type="slidenum">
              <a:rPr lang="en-US" smtClean="0">
                <a:solidFill>
                  <a:prstClr val="white"/>
                </a:solidFill>
              </a:rPr>
              <a:pPr/>
              <a:t>3</a:t>
            </a:fld>
            <a:endParaRPr lang="en-US" dirty="0">
              <a:solidFill>
                <a:prstClr val="white"/>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D9BCF6-28FD-4C26-A931-1C6E93152B40}" type="slidenum">
              <a:rPr lang="en-US" smtClean="0">
                <a:solidFill>
                  <a:prstClr val="white"/>
                </a:solidFill>
              </a:rPr>
              <a:pPr/>
              <a:t>30</a:t>
            </a:fld>
            <a:endParaRPr lang="en-US">
              <a:solidFill>
                <a:prstClr val="white"/>
              </a:solidFill>
            </a:endParaRPr>
          </a:p>
        </p:txBody>
      </p:sp>
    </p:spTree>
    <p:extLst>
      <p:ext uri="{BB962C8B-B14F-4D97-AF65-F5344CB8AC3E}">
        <p14:creationId xmlns:p14="http://schemas.microsoft.com/office/powerpoint/2010/main" val="1933840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412CFBBC-8482-4B72-AC8B-1B01250F592F}" type="slidenum">
              <a:rPr lang="en-US" sz="1200" b="0">
                <a:solidFill>
                  <a:prstClr val="black"/>
                </a:solidFill>
                <a:latin typeface="Times New Roman" pitchFamily="18" charset="0"/>
              </a:rPr>
              <a:pPr/>
              <a:t>31</a:t>
            </a:fld>
            <a:endParaRPr lang="en-US" sz="1200" b="0">
              <a:solidFill>
                <a:prstClr val="black"/>
              </a:solidFill>
              <a:latin typeface="Times New Roman" pitchFamily="18"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782315EA-671B-4C78-895C-2C61FA42BE1C}" type="slidenum">
              <a:rPr lang="en-US" sz="1200" b="0">
                <a:solidFill>
                  <a:prstClr val="black"/>
                </a:solidFill>
                <a:latin typeface="Times New Roman" pitchFamily="18" charset="0"/>
              </a:rPr>
              <a:pPr/>
              <a:t>32</a:t>
            </a:fld>
            <a:endParaRPr lang="en-US" sz="1200" b="0">
              <a:solidFill>
                <a:prstClr val="black"/>
              </a:solidFill>
              <a:latin typeface="Times New Roman" pitchFamily="18"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782315EA-671B-4C78-895C-2C61FA42BE1C}" type="slidenum">
              <a:rPr lang="en-US" sz="1200" b="0">
                <a:solidFill>
                  <a:prstClr val="black"/>
                </a:solidFill>
                <a:latin typeface="Times New Roman" pitchFamily="18" charset="0"/>
              </a:rPr>
              <a:pPr/>
              <a:t>33</a:t>
            </a:fld>
            <a:endParaRPr lang="en-US" sz="1200" b="0">
              <a:solidFill>
                <a:prstClr val="black"/>
              </a:solidFill>
              <a:latin typeface="Times New Roman" pitchFamily="18"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782315EA-671B-4C78-895C-2C61FA42BE1C}" type="slidenum">
              <a:rPr lang="en-US" sz="1200" b="0">
                <a:solidFill>
                  <a:prstClr val="black"/>
                </a:solidFill>
                <a:latin typeface="Times New Roman" pitchFamily="18" charset="0"/>
              </a:rPr>
              <a:pPr/>
              <a:t>35</a:t>
            </a:fld>
            <a:endParaRPr lang="en-US" sz="1200" b="0">
              <a:solidFill>
                <a:prstClr val="black"/>
              </a:solidFill>
              <a:latin typeface="Times New Roman" pitchFamily="18"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noTextEdit="1"/>
          </p:cNvSpPr>
          <p:nvPr>
            <p:ph type="sldImg"/>
          </p:nvPr>
        </p:nvSpPr>
        <p:spPr>
          <a:ln/>
        </p:spPr>
      </p:sp>
      <p:sp>
        <p:nvSpPr>
          <p:cNvPr id="13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3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92CFC79F-E60A-45B9-91B7-DACAF1E4DB63}" type="slidenum">
              <a:rPr lang="en-US" sz="1200" b="0">
                <a:solidFill>
                  <a:prstClr val="black"/>
                </a:solidFill>
                <a:latin typeface="Times New Roman" pitchFamily="18" charset="0"/>
              </a:rPr>
              <a:pPr/>
              <a:t>36</a:t>
            </a:fld>
            <a:endParaRPr lang="en-US" sz="1200" b="0">
              <a:solidFill>
                <a:prstClr val="black"/>
              </a:solidFill>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F4917DD0-FE78-4D2F-9048-AF5CB8A28CA2}" type="slidenum">
              <a:rPr lang="en-US" smtClean="0">
                <a:solidFill>
                  <a:prstClr val="white"/>
                </a:solidFill>
              </a:rPr>
              <a:pPr/>
              <a:t>37</a:t>
            </a:fld>
            <a:endParaRPr lang="en-US" smtClean="0">
              <a:solidFill>
                <a:prstClr val="white"/>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731838" y="4560888"/>
            <a:ext cx="5851525" cy="4319587"/>
          </a:xfrm>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F4917DD0-FE78-4D2F-9048-AF5CB8A28CA2}" type="slidenum">
              <a:rPr lang="en-US" smtClean="0">
                <a:solidFill>
                  <a:prstClr val="white"/>
                </a:solidFill>
              </a:rPr>
              <a:pPr/>
              <a:t>38</a:t>
            </a:fld>
            <a:endParaRPr lang="en-US" smtClean="0">
              <a:solidFill>
                <a:prstClr val="white"/>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731838" y="4560888"/>
            <a:ext cx="5851525" cy="4319587"/>
          </a:xfrm>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F4917DD0-FE78-4D2F-9048-AF5CB8A28CA2}" type="slidenum">
              <a:rPr lang="en-US" smtClean="0"/>
              <a:pPr/>
              <a:t>39</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731838" y="4560888"/>
            <a:ext cx="5851525" cy="4319587"/>
          </a:xfrm>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FB9A59-0204-4BF7-A21D-222A2FA8F0D8}" type="slidenum">
              <a:rPr lang="en-US" smtClean="0">
                <a:solidFill>
                  <a:prstClr val="white"/>
                </a:solidFill>
              </a:rPr>
              <a:pPr>
                <a:defRPr/>
              </a:pPr>
              <a:t>4</a:t>
            </a:fld>
            <a:endParaRPr lang="en-US">
              <a:solidFill>
                <a:prstClr val="white"/>
              </a:solidFill>
            </a:endParaRPr>
          </a:p>
        </p:txBody>
      </p:sp>
    </p:spTree>
    <p:extLst>
      <p:ext uri="{BB962C8B-B14F-4D97-AF65-F5344CB8AC3E}">
        <p14:creationId xmlns:p14="http://schemas.microsoft.com/office/powerpoint/2010/main" val="2919382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FB9A59-0204-4BF7-A21D-222A2FA8F0D8}" type="slidenum">
              <a:rPr lang="en-US" smtClean="0">
                <a:solidFill>
                  <a:prstClr val="white"/>
                </a:solidFill>
              </a:rPr>
              <a:pPr>
                <a:defRPr/>
              </a:pPr>
              <a:t>5</a:t>
            </a:fld>
            <a:endParaRPr lang="en-US">
              <a:solidFill>
                <a:prstClr val="white"/>
              </a:solidFill>
            </a:endParaRPr>
          </a:p>
        </p:txBody>
      </p:sp>
    </p:spTree>
    <p:extLst>
      <p:ext uri="{BB962C8B-B14F-4D97-AF65-F5344CB8AC3E}">
        <p14:creationId xmlns:p14="http://schemas.microsoft.com/office/powerpoint/2010/main" val="2919382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CEABAC-D757-4308-90A7-4FB3BAE614F0}" type="slidenum">
              <a:rPr lang="en-US">
                <a:solidFill>
                  <a:prstClr val="white"/>
                </a:solidFill>
              </a:rPr>
              <a:pPr/>
              <a:t>6</a:t>
            </a:fld>
            <a:endParaRPr lang="en-US">
              <a:solidFill>
                <a:prstClr val="white"/>
              </a:solidFill>
            </a:endParaRPr>
          </a:p>
        </p:txBody>
      </p:sp>
    </p:spTree>
    <p:extLst>
      <p:ext uri="{BB962C8B-B14F-4D97-AF65-F5344CB8AC3E}">
        <p14:creationId xmlns:p14="http://schemas.microsoft.com/office/powerpoint/2010/main" val="12439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CEABAC-D757-4308-90A7-4FB3BAE614F0}" type="slidenum">
              <a:rPr lang="en-US">
                <a:solidFill>
                  <a:prstClr val="white"/>
                </a:solidFill>
              </a:rPr>
              <a:pPr/>
              <a:t>7</a:t>
            </a:fld>
            <a:endParaRPr lang="en-US">
              <a:solidFill>
                <a:prstClr val="white"/>
              </a:solidFill>
            </a:endParaRPr>
          </a:p>
        </p:txBody>
      </p:sp>
    </p:spTree>
    <p:extLst>
      <p:ext uri="{BB962C8B-B14F-4D97-AF65-F5344CB8AC3E}">
        <p14:creationId xmlns:p14="http://schemas.microsoft.com/office/powerpoint/2010/main" val="124390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CEABAC-D757-4308-90A7-4FB3BAE614F0}" type="slidenum">
              <a:rPr lang="en-US">
                <a:solidFill>
                  <a:prstClr val="white"/>
                </a:solidFill>
              </a:rPr>
              <a:pPr/>
              <a:t>8</a:t>
            </a:fld>
            <a:endParaRPr lang="en-US">
              <a:solidFill>
                <a:prstClr val="white"/>
              </a:solidFill>
            </a:endParaRPr>
          </a:p>
        </p:txBody>
      </p:sp>
    </p:spTree>
    <p:extLst>
      <p:ext uri="{BB962C8B-B14F-4D97-AF65-F5344CB8AC3E}">
        <p14:creationId xmlns:p14="http://schemas.microsoft.com/office/powerpoint/2010/main" val="124390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CEABAC-D757-4308-90A7-4FB3BAE614F0}" type="slidenum">
              <a:rPr lang="en-US">
                <a:solidFill>
                  <a:prstClr val="white"/>
                </a:solidFill>
              </a:rPr>
              <a:pPr/>
              <a:t>9</a:t>
            </a:fld>
            <a:endParaRPr lang="en-US">
              <a:solidFill>
                <a:prstClr val="white"/>
              </a:solidFill>
            </a:endParaRPr>
          </a:p>
        </p:txBody>
      </p:sp>
    </p:spTree>
    <p:extLst>
      <p:ext uri="{BB962C8B-B14F-4D97-AF65-F5344CB8AC3E}">
        <p14:creationId xmlns:p14="http://schemas.microsoft.com/office/powerpoint/2010/main" val="124390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4"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eaLnBrk="0" fontAlgn="auto" hangingPunct="0">
              <a:spcBef>
                <a:spcPct val="50000"/>
              </a:spcBef>
              <a:spcAft>
                <a:spcPts val="0"/>
              </a:spcAft>
              <a:defRPr/>
            </a:pPr>
            <a:r>
              <a:rPr lang="en-US" sz="2000" i="1" dirty="0">
                <a:latin typeface="Arial" charset="0"/>
                <a:cs typeface="Arial" pitchFamily="34" charset="0"/>
              </a:rPr>
              <a:t>Subtitle Here</a:t>
            </a:r>
          </a:p>
        </p:txBody>
      </p:sp>
      <p:sp>
        <p:nvSpPr>
          <p:cNvPr id="8" name="Rectangle 3"/>
          <p:cNvSpPr>
            <a:spLocks noGrp="1" noChangeArrowheads="1"/>
          </p:cNvSpPr>
          <p:nvPr>
            <p:ph type="body" idx="1"/>
          </p:nvPr>
        </p:nvSpPr>
        <p:spPr>
          <a:xfrm>
            <a:off x="304800" y="1219200"/>
            <a:ext cx="8610600" cy="48768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9"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8" name="Rectangle 3"/>
          <p:cNvSpPr>
            <a:spLocks noGrp="1" noChangeArrowheads="1"/>
          </p:cNvSpPr>
          <p:nvPr>
            <p:ph type="body" idx="1"/>
          </p:nvPr>
        </p:nvSpPr>
        <p:spPr>
          <a:xfrm>
            <a:off x="304800" y="914400"/>
            <a:ext cx="8610600" cy="51816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33557630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a:latin typeface="Arial" charset="0"/>
              </a:defRPr>
            </a:lvl1pPr>
          </a:lstStyle>
          <a:p>
            <a:pPr>
              <a:defRPr/>
            </a:pPr>
            <a:endParaRPr lang="en-US">
              <a:solidFill>
                <a:prstClr val="white"/>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a:latin typeface="Arial" charset="0"/>
              </a:defRPr>
            </a:lvl1pPr>
          </a:lstStyle>
          <a:p>
            <a:pPr>
              <a:defRPr/>
            </a:pPr>
            <a:endParaRPr lang="en-US">
              <a:solidFill>
                <a:prstClr val="white"/>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a:latin typeface="Arial" charset="0"/>
              </a:defRPr>
            </a:lvl1pPr>
          </a:lstStyle>
          <a:p>
            <a:pPr>
              <a:defRPr/>
            </a:pPr>
            <a:fld id="{ACB99E46-EF66-4B60-8D7E-54BAED3617D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759963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8" name="Rectangle 3"/>
          <p:cNvSpPr>
            <a:spLocks noGrp="1" noChangeArrowheads="1"/>
          </p:cNvSpPr>
          <p:nvPr>
            <p:ph type="body" idx="1"/>
          </p:nvPr>
        </p:nvSpPr>
        <p:spPr>
          <a:xfrm>
            <a:off x="304800" y="838200"/>
            <a:ext cx="8610600" cy="5105400"/>
          </a:xfrm>
          <a:prstGeom prst="rect">
            <a:avLst/>
          </a:prstGeom>
        </p:spPr>
        <p:txBody>
          <a:bodyPr/>
          <a:lstStyle>
            <a:lvl1pPr>
              <a:defRPr sz="2600">
                <a:latin typeface="Arial" pitchFamily="34" charset="0"/>
                <a:cs typeface="Arial" pitchFamily="34" charset="0"/>
              </a:defRPr>
            </a:lvl1pPr>
            <a:lvl2pPr>
              <a:defRPr sz="2200"/>
            </a:lvl2pPr>
          </a:lstStyle>
          <a:p>
            <a:pPr lvl="0"/>
            <a:r>
              <a:rPr lang="en-US" dirty="0" smtClean="0"/>
              <a:t>Click to edit Master text styles</a:t>
            </a:r>
          </a:p>
          <a:p>
            <a:pPr lvl="1"/>
            <a:r>
              <a:rPr lang="en-US" dirty="0" smtClean="0"/>
              <a:t>Click to edit Master text styles</a:t>
            </a:r>
          </a:p>
          <a:p>
            <a:pPr lvl="1"/>
            <a:endParaRPr lang="en-US" dirty="0" smtClean="0"/>
          </a:p>
        </p:txBody>
      </p:sp>
      <p:sp>
        <p:nvSpPr>
          <p:cNvPr id="9" name="Rectangle 2"/>
          <p:cNvSpPr>
            <a:spLocks noGrp="1" noChangeArrowheads="1"/>
          </p:cNvSpPr>
          <p:nvPr>
            <p:ph type="title"/>
          </p:nvPr>
        </p:nvSpPr>
        <p:spPr>
          <a:xfrm>
            <a:off x="304800" y="0"/>
            <a:ext cx="8686800" cy="762000"/>
          </a:xfrm>
          <a:prstGeom prst="rect">
            <a:avLst/>
          </a:prstGeom>
        </p:spPr>
        <p:txBody>
          <a:bodyPr anchor="ctr"/>
          <a:lstStyle>
            <a:lvl1pPr algn="l">
              <a:defRPr sz="400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266555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3"/>
          <p:cNvSpPr>
            <a:spLocks noGrp="1" noChangeArrowheads="1"/>
          </p:cNvSpPr>
          <p:nvPr>
            <p:ph type="body" idx="1"/>
          </p:nvPr>
        </p:nvSpPr>
        <p:spPr>
          <a:xfrm>
            <a:off x="304800" y="838200"/>
            <a:ext cx="4191000" cy="5105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4"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5" name="Text Placeholder 4"/>
          <p:cNvSpPr>
            <a:spLocks noGrp="1" noChangeArrowheads="1"/>
          </p:cNvSpPr>
          <p:nvPr>
            <p:ph type="body" idx="10"/>
          </p:nvPr>
        </p:nvSpPr>
        <p:spPr>
          <a:xfrm>
            <a:off x="4648200" y="838200"/>
            <a:ext cx="4191000" cy="5105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31681605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eaLnBrk="0" hangingPunct="0">
              <a:spcBef>
                <a:spcPct val="50000"/>
              </a:spcBef>
              <a:defRPr/>
            </a:pPr>
            <a:r>
              <a:rPr lang="en-US" sz="2000" i="1" dirty="0">
                <a:solidFill>
                  <a:prstClr val="white"/>
                </a:solidFill>
                <a:cs typeface="Arial" pitchFamily="34" charset="0"/>
              </a:rPr>
              <a:t>Subtitle Here</a:t>
            </a:r>
          </a:p>
        </p:txBody>
      </p:sp>
      <p:sp>
        <p:nvSpPr>
          <p:cNvPr id="3" name="Rectangle 3"/>
          <p:cNvSpPr>
            <a:spLocks noGrp="1" noChangeArrowheads="1"/>
          </p:cNvSpPr>
          <p:nvPr>
            <p:ph type="body" idx="1"/>
          </p:nvPr>
        </p:nvSpPr>
        <p:spPr>
          <a:xfrm>
            <a:off x="304800" y="1219200"/>
            <a:ext cx="86106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4"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5706883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eaLnBrk="0" hangingPunct="0">
              <a:spcBef>
                <a:spcPct val="50000"/>
              </a:spcBef>
              <a:defRPr/>
            </a:pPr>
            <a:r>
              <a:rPr lang="en-US" sz="2000" i="1" dirty="0">
                <a:solidFill>
                  <a:prstClr val="white"/>
                </a:solidFill>
                <a:cs typeface="Arial" pitchFamily="34" charset="0"/>
              </a:rPr>
              <a:t>Subtitle Here</a:t>
            </a:r>
          </a:p>
        </p:txBody>
      </p:sp>
      <p:sp>
        <p:nvSpPr>
          <p:cNvPr id="3" name="Rectangle 3"/>
          <p:cNvSpPr>
            <a:spLocks noGrp="1" noChangeArrowheads="1"/>
          </p:cNvSpPr>
          <p:nvPr>
            <p:ph type="body" idx="1"/>
          </p:nvPr>
        </p:nvSpPr>
        <p:spPr>
          <a:xfrm>
            <a:off x="304800" y="1219200"/>
            <a:ext cx="41148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5" name="Rectangle 3"/>
          <p:cNvSpPr>
            <a:spLocks noGrp="1" noChangeArrowheads="1"/>
          </p:cNvSpPr>
          <p:nvPr>
            <p:ph type="body" idx="10"/>
          </p:nvPr>
        </p:nvSpPr>
        <p:spPr>
          <a:xfrm>
            <a:off x="4724400" y="1219200"/>
            <a:ext cx="41148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6"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863623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latin typeface="Arial" charset="0"/>
              </a:defRPr>
            </a:lvl1pPr>
          </a:lstStyle>
          <a:p>
            <a:pPr>
              <a:defRPr/>
            </a:pPr>
            <a:endParaRPr lang="en-US">
              <a:solidFill>
                <a:prstClr val="white"/>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latin typeface="Arial" charset="0"/>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latin typeface="Arial" charset="0"/>
              </a:defRPr>
            </a:lvl1pPr>
          </a:lstStyle>
          <a:p>
            <a:pPr>
              <a:defRPr/>
            </a:pPr>
            <a:fld id="{CCF97DFF-6DA8-4719-BACD-C91191E06DA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301208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8" name="Rectangle 3"/>
          <p:cNvSpPr>
            <a:spLocks noGrp="1" noChangeArrowheads="1"/>
          </p:cNvSpPr>
          <p:nvPr>
            <p:ph type="body" idx="1"/>
          </p:nvPr>
        </p:nvSpPr>
        <p:spPr>
          <a:xfrm>
            <a:off x="304800" y="838200"/>
            <a:ext cx="8610600" cy="5105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9"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712335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3"/>
          <p:cNvSpPr>
            <a:spLocks noGrp="1" noChangeArrowheads="1"/>
          </p:cNvSpPr>
          <p:nvPr>
            <p:ph type="body" idx="1"/>
          </p:nvPr>
        </p:nvSpPr>
        <p:spPr>
          <a:xfrm>
            <a:off x="304800" y="838200"/>
            <a:ext cx="4191000" cy="5105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4"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5" name="Text Placeholder 4"/>
          <p:cNvSpPr>
            <a:spLocks noGrp="1" noChangeArrowheads="1"/>
          </p:cNvSpPr>
          <p:nvPr>
            <p:ph type="body" idx="10"/>
          </p:nvPr>
        </p:nvSpPr>
        <p:spPr>
          <a:xfrm>
            <a:off x="4648200" y="838200"/>
            <a:ext cx="4191000" cy="5105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38476208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a:spcBef>
                <a:spcPct val="50000"/>
              </a:spcBef>
              <a:defRPr/>
            </a:pPr>
            <a:r>
              <a:rPr lang="en-US" sz="2000" i="1" dirty="0">
                <a:solidFill>
                  <a:prstClr val="white"/>
                </a:solidFill>
                <a:cs typeface="Arial" pitchFamily="34" charset="0"/>
              </a:rPr>
              <a:t>Subtitle Here</a:t>
            </a:r>
          </a:p>
        </p:txBody>
      </p:sp>
      <p:sp>
        <p:nvSpPr>
          <p:cNvPr id="3" name="Rectangle 3"/>
          <p:cNvSpPr>
            <a:spLocks noGrp="1" noChangeArrowheads="1"/>
          </p:cNvSpPr>
          <p:nvPr>
            <p:ph type="body" idx="1"/>
          </p:nvPr>
        </p:nvSpPr>
        <p:spPr>
          <a:xfrm>
            <a:off x="304800" y="1219200"/>
            <a:ext cx="86106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4"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78883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ayout">
    <p:spTree>
      <p:nvGrpSpPr>
        <p:cNvPr id="1" name=""/>
        <p:cNvGrpSpPr/>
        <p:nvPr/>
      </p:nvGrpSpPr>
      <p:grpSpPr>
        <a:xfrm>
          <a:off x="0" y="0"/>
          <a:ext cx="0" cy="0"/>
          <a:chOff x="0" y="0"/>
          <a:chExt cx="0" cy="0"/>
        </a:xfrm>
      </p:grpSpPr>
      <p:sp>
        <p:nvSpPr>
          <p:cNvPr id="6"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eaLnBrk="0" fontAlgn="auto" hangingPunct="0">
              <a:spcBef>
                <a:spcPct val="50000"/>
              </a:spcBef>
              <a:spcAft>
                <a:spcPts val="0"/>
              </a:spcAft>
              <a:defRPr/>
            </a:pPr>
            <a:r>
              <a:rPr lang="en-US" sz="2000" i="1" dirty="0">
                <a:latin typeface="Arial" charset="0"/>
                <a:cs typeface="Arial" pitchFamily="34" charset="0"/>
              </a:rPr>
              <a:t>Subtitle Here</a:t>
            </a:r>
          </a:p>
        </p:txBody>
      </p:sp>
      <p:sp>
        <p:nvSpPr>
          <p:cNvPr id="8" name="Rectangle 3"/>
          <p:cNvSpPr>
            <a:spLocks noGrp="1" noChangeArrowheads="1"/>
          </p:cNvSpPr>
          <p:nvPr>
            <p:ph type="body" idx="1"/>
          </p:nvPr>
        </p:nvSpPr>
        <p:spPr>
          <a:xfrm>
            <a:off x="304800" y="1219200"/>
            <a:ext cx="4191000" cy="48768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9"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5" name="Rectangle 3"/>
          <p:cNvSpPr>
            <a:spLocks noGrp="1" noChangeArrowheads="1"/>
          </p:cNvSpPr>
          <p:nvPr>
            <p:ph type="body" idx="10"/>
          </p:nvPr>
        </p:nvSpPr>
        <p:spPr>
          <a:xfrm>
            <a:off x="4648200" y="1219200"/>
            <a:ext cx="4191000" cy="48768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a:spcBef>
                <a:spcPct val="50000"/>
              </a:spcBef>
              <a:defRPr/>
            </a:pPr>
            <a:r>
              <a:rPr lang="en-US" sz="2000" i="1" dirty="0">
                <a:solidFill>
                  <a:prstClr val="white"/>
                </a:solidFill>
                <a:cs typeface="Arial" pitchFamily="34" charset="0"/>
              </a:rPr>
              <a:t>Subtitle Here</a:t>
            </a:r>
          </a:p>
        </p:txBody>
      </p:sp>
      <p:sp>
        <p:nvSpPr>
          <p:cNvPr id="3" name="Rectangle 3"/>
          <p:cNvSpPr>
            <a:spLocks noGrp="1" noChangeArrowheads="1"/>
          </p:cNvSpPr>
          <p:nvPr>
            <p:ph type="body" idx="1"/>
          </p:nvPr>
        </p:nvSpPr>
        <p:spPr>
          <a:xfrm>
            <a:off x="304800" y="1219200"/>
            <a:ext cx="41148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5" name="Rectangle 3"/>
          <p:cNvSpPr>
            <a:spLocks noGrp="1" noChangeArrowheads="1"/>
          </p:cNvSpPr>
          <p:nvPr>
            <p:ph type="body" idx="10"/>
          </p:nvPr>
        </p:nvSpPr>
        <p:spPr>
          <a:xfrm>
            <a:off x="4724400" y="1219200"/>
            <a:ext cx="41148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6"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475616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esentation Title_Ligh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987552" y="2130552"/>
            <a:ext cx="7388352" cy="147218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6" name="Text Placeholder 5"/>
          <p:cNvSpPr>
            <a:spLocks noGrp="1"/>
          </p:cNvSpPr>
          <p:nvPr>
            <p:ph type="body" sz="quarter" idx="10"/>
          </p:nvPr>
        </p:nvSpPr>
        <p:spPr>
          <a:xfrm>
            <a:off x="1673352" y="3886200"/>
            <a:ext cx="6089904" cy="1755648"/>
          </a:xfrm>
          <a:prstGeom prst="rect">
            <a:avLst/>
          </a:prstGeom>
        </p:spPr>
        <p:txBody>
          <a:bodyPr anchor="t"/>
          <a:lstStyle>
            <a:lvl1pPr algn="ctr">
              <a:defRPr/>
            </a:lvl1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380772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0800" y="0"/>
            <a:ext cx="6400800" cy="762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04800" y="914400"/>
            <a:ext cx="8610600" cy="5715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42287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Layout">
    <p:spTree>
      <p:nvGrpSpPr>
        <p:cNvPr id="1" name=""/>
        <p:cNvGrpSpPr/>
        <p:nvPr/>
      </p:nvGrpSpPr>
      <p:grpSpPr>
        <a:xfrm>
          <a:off x="0" y="0"/>
          <a:ext cx="0" cy="0"/>
          <a:chOff x="0" y="0"/>
          <a:chExt cx="0" cy="0"/>
        </a:xfrm>
      </p:grpSpPr>
      <p:sp>
        <p:nvSpPr>
          <p:cNvPr id="8" name="Rectangle 3"/>
          <p:cNvSpPr>
            <a:spLocks noGrp="1" noChangeArrowheads="1"/>
          </p:cNvSpPr>
          <p:nvPr>
            <p:ph type="body" idx="1"/>
          </p:nvPr>
        </p:nvSpPr>
        <p:spPr>
          <a:xfrm>
            <a:off x="304800" y="838200"/>
            <a:ext cx="8610600" cy="5105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9"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4461196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8" name="Rectangle 3"/>
          <p:cNvSpPr>
            <a:spLocks noGrp="1" noChangeArrowheads="1"/>
          </p:cNvSpPr>
          <p:nvPr>
            <p:ph type="body" idx="1"/>
          </p:nvPr>
        </p:nvSpPr>
        <p:spPr>
          <a:xfrm>
            <a:off x="304800" y="838200"/>
            <a:ext cx="8610600" cy="5105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9"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1669702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3"/>
          <p:cNvSpPr>
            <a:spLocks noGrp="1" noChangeArrowheads="1"/>
          </p:cNvSpPr>
          <p:nvPr>
            <p:ph type="body" idx="1"/>
          </p:nvPr>
        </p:nvSpPr>
        <p:spPr>
          <a:xfrm>
            <a:off x="304800" y="838200"/>
            <a:ext cx="4191000" cy="5105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4"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5" name="Text Placeholder 4"/>
          <p:cNvSpPr>
            <a:spLocks noGrp="1" noChangeArrowheads="1"/>
          </p:cNvSpPr>
          <p:nvPr>
            <p:ph type="body" idx="10"/>
          </p:nvPr>
        </p:nvSpPr>
        <p:spPr>
          <a:xfrm>
            <a:off x="4648200" y="838200"/>
            <a:ext cx="4191000" cy="5105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25710981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a:spcBef>
                <a:spcPct val="50000"/>
              </a:spcBef>
              <a:defRPr/>
            </a:pPr>
            <a:r>
              <a:rPr lang="en-US" sz="2000" i="1" dirty="0">
                <a:solidFill>
                  <a:prstClr val="white"/>
                </a:solidFill>
                <a:cs typeface="Arial" pitchFamily="34" charset="0"/>
              </a:rPr>
              <a:t>Subtitle Here</a:t>
            </a:r>
          </a:p>
        </p:txBody>
      </p:sp>
      <p:sp>
        <p:nvSpPr>
          <p:cNvPr id="3" name="Rectangle 3"/>
          <p:cNvSpPr>
            <a:spLocks noGrp="1" noChangeArrowheads="1"/>
          </p:cNvSpPr>
          <p:nvPr>
            <p:ph type="body" idx="1"/>
          </p:nvPr>
        </p:nvSpPr>
        <p:spPr>
          <a:xfrm>
            <a:off x="304800" y="1219200"/>
            <a:ext cx="86106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4"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0462334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a:spcBef>
                <a:spcPct val="50000"/>
              </a:spcBef>
              <a:defRPr/>
            </a:pPr>
            <a:r>
              <a:rPr lang="en-US" sz="2000" i="1" dirty="0">
                <a:solidFill>
                  <a:prstClr val="white"/>
                </a:solidFill>
                <a:cs typeface="Arial" pitchFamily="34" charset="0"/>
              </a:rPr>
              <a:t>Subtitle Here</a:t>
            </a:r>
          </a:p>
        </p:txBody>
      </p:sp>
      <p:sp>
        <p:nvSpPr>
          <p:cNvPr id="3" name="Rectangle 3"/>
          <p:cNvSpPr>
            <a:spLocks noGrp="1" noChangeArrowheads="1"/>
          </p:cNvSpPr>
          <p:nvPr>
            <p:ph type="body" idx="1"/>
          </p:nvPr>
        </p:nvSpPr>
        <p:spPr>
          <a:xfrm>
            <a:off x="304800" y="1219200"/>
            <a:ext cx="41148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5" name="Rectangle 3"/>
          <p:cNvSpPr>
            <a:spLocks noGrp="1" noChangeArrowheads="1"/>
          </p:cNvSpPr>
          <p:nvPr>
            <p:ph type="body" idx="10"/>
          </p:nvPr>
        </p:nvSpPr>
        <p:spPr>
          <a:xfrm>
            <a:off x="4724400" y="1219200"/>
            <a:ext cx="41148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6"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876900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8" name="Rectangle 3"/>
          <p:cNvSpPr>
            <a:spLocks noGrp="1" noChangeArrowheads="1"/>
          </p:cNvSpPr>
          <p:nvPr>
            <p:ph type="body" idx="1"/>
          </p:nvPr>
        </p:nvSpPr>
        <p:spPr>
          <a:xfrm>
            <a:off x="304800" y="838200"/>
            <a:ext cx="8610600" cy="5105400"/>
          </a:xfrm>
          <a:prstGeom prst="rect">
            <a:avLst/>
          </a:prstGeom>
        </p:spPr>
        <p:txBody>
          <a:bodyPr/>
          <a:lstStyle>
            <a:lvl1pPr>
              <a:defRPr sz="2600">
                <a:latin typeface="Arial" pitchFamily="34" charset="0"/>
                <a:cs typeface="Arial" pitchFamily="34" charset="0"/>
              </a:defRPr>
            </a:lvl1pPr>
            <a:lvl2pPr>
              <a:defRPr sz="2200"/>
            </a:lvl2pPr>
          </a:lstStyle>
          <a:p>
            <a:pPr lvl="0"/>
            <a:r>
              <a:rPr lang="en-US" dirty="0" smtClean="0"/>
              <a:t>Click to edit Master text styles</a:t>
            </a:r>
          </a:p>
          <a:p>
            <a:pPr lvl="1"/>
            <a:r>
              <a:rPr lang="en-US" dirty="0" smtClean="0"/>
              <a:t>Click to edit Master text styles</a:t>
            </a:r>
          </a:p>
          <a:p>
            <a:pPr lvl="1"/>
            <a:endParaRPr lang="en-US" dirty="0" smtClean="0"/>
          </a:p>
        </p:txBody>
      </p:sp>
      <p:sp>
        <p:nvSpPr>
          <p:cNvPr id="9" name="Rectangle 2"/>
          <p:cNvSpPr>
            <a:spLocks noGrp="1" noChangeArrowheads="1"/>
          </p:cNvSpPr>
          <p:nvPr>
            <p:ph type="title"/>
          </p:nvPr>
        </p:nvSpPr>
        <p:spPr>
          <a:xfrm>
            <a:off x="304800" y="0"/>
            <a:ext cx="8686800" cy="762000"/>
          </a:xfrm>
          <a:prstGeom prst="rect">
            <a:avLst/>
          </a:prstGeom>
        </p:spPr>
        <p:txBody>
          <a:bodyPr anchor="ctr"/>
          <a:lstStyle>
            <a:lvl1pPr algn="l">
              <a:defRPr sz="400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852525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3"/>
          <p:cNvSpPr>
            <a:spLocks noGrp="1" noChangeArrowheads="1"/>
          </p:cNvSpPr>
          <p:nvPr>
            <p:ph type="body" idx="1"/>
          </p:nvPr>
        </p:nvSpPr>
        <p:spPr>
          <a:xfrm>
            <a:off x="304800" y="838200"/>
            <a:ext cx="4191000" cy="5105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4"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5" name="Text Placeholder 4"/>
          <p:cNvSpPr>
            <a:spLocks noGrp="1" noChangeArrowheads="1"/>
          </p:cNvSpPr>
          <p:nvPr>
            <p:ph type="body" idx="10"/>
          </p:nvPr>
        </p:nvSpPr>
        <p:spPr>
          <a:xfrm>
            <a:off x="4648200" y="838200"/>
            <a:ext cx="4191000" cy="5105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892397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p:cNvSpPr>
            <a:spLocks noGrp="1" noChangeArrowheads="1"/>
          </p:cNvSpPr>
          <p:nvPr>
            <p:ph type="title"/>
          </p:nvPr>
        </p:nvSpPr>
        <p:spPr>
          <a:xfrm>
            <a:off x="304800" y="0"/>
            <a:ext cx="8686800" cy="762000"/>
          </a:xfrm>
          <a:prstGeom prst="rect">
            <a:avLst/>
          </a:prstGeom>
        </p:spPr>
        <p:txBody>
          <a:bodyPr anchor="ctr"/>
          <a:lstStyle>
            <a:lvl1pPr algn="l">
              <a:defRPr sz="3000">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4" name="Text Placeholder 3"/>
          <p:cNvSpPr>
            <a:spLocks noGrp="1" noChangeArrowheads="1"/>
          </p:cNvSpPr>
          <p:nvPr>
            <p:ph type="body" idx="1"/>
          </p:nvPr>
        </p:nvSpPr>
        <p:spPr>
          <a:xfrm>
            <a:off x="304800" y="914400"/>
            <a:ext cx="8610600" cy="5181600"/>
          </a:xfrm>
          <a:prstGeom prst="rect">
            <a:avLst/>
          </a:prstGeom>
        </p:spPr>
        <p:txBody>
          <a:bodyPr/>
          <a:lstStyle>
            <a:lvl1pPr>
              <a:defRPr sz="2500">
                <a:solidFill>
                  <a:schemeClr val="tx1"/>
                </a:solidFill>
                <a:latin typeface="Arial" pitchFamily="34" charset="0"/>
                <a:cs typeface="Arial" pitchFamily="34" charset="0"/>
              </a:defRPr>
            </a:lvl1pPr>
          </a:lstStyle>
          <a:p>
            <a:pPr lvl="0"/>
            <a:r>
              <a:rPr lang="en-US" dirty="0" smtClean="0"/>
              <a:t>Click to edit Master text styles</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eaLnBrk="0" hangingPunct="0">
              <a:spcBef>
                <a:spcPct val="50000"/>
              </a:spcBef>
              <a:defRPr/>
            </a:pPr>
            <a:r>
              <a:rPr lang="en-US" sz="2000" i="1" dirty="0">
                <a:solidFill>
                  <a:prstClr val="white"/>
                </a:solidFill>
                <a:cs typeface="Arial" pitchFamily="34" charset="0"/>
              </a:rPr>
              <a:t>Subtitle Here</a:t>
            </a:r>
          </a:p>
        </p:txBody>
      </p:sp>
      <p:sp>
        <p:nvSpPr>
          <p:cNvPr id="3" name="Rectangle 3"/>
          <p:cNvSpPr>
            <a:spLocks noGrp="1" noChangeArrowheads="1"/>
          </p:cNvSpPr>
          <p:nvPr>
            <p:ph type="body" idx="1"/>
          </p:nvPr>
        </p:nvSpPr>
        <p:spPr>
          <a:xfrm>
            <a:off x="304800" y="1219200"/>
            <a:ext cx="86106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4"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0122005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eaLnBrk="0" hangingPunct="0">
              <a:spcBef>
                <a:spcPct val="50000"/>
              </a:spcBef>
              <a:defRPr/>
            </a:pPr>
            <a:r>
              <a:rPr lang="en-US" sz="2000" i="1" dirty="0">
                <a:solidFill>
                  <a:prstClr val="white"/>
                </a:solidFill>
                <a:cs typeface="Arial" pitchFamily="34" charset="0"/>
              </a:rPr>
              <a:t>Subtitle Here</a:t>
            </a:r>
          </a:p>
        </p:txBody>
      </p:sp>
      <p:sp>
        <p:nvSpPr>
          <p:cNvPr id="3" name="Rectangle 3"/>
          <p:cNvSpPr>
            <a:spLocks noGrp="1" noChangeArrowheads="1"/>
          </p:cNvSpPr>
          <p:nvPr>
            <p:ph type="body" idx="1"/>
          </p:nvPr>
        </p:nvSpPr>
        <p:spPr>
          <a:xfrm>
            <a:off x="304800" y="1219200"/>
            <a:ext cx="41148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5" name="Rectangle 3"/>
          <p:cNvSpPr>
            <a:spLocks noGrp="1" noChangeArrowheads="1"/>
          </p:cNvSpPr>
          <p:nvPr>
            <p:ph type="body" idx="10"/>
          </p:nvPr>
        </p:nvSpPr>
        <p:spPr>
          <a:xfrm>
            <a:off x="4724400" y="1219200"/>
            <a:ext cx="41148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6"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203809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latin typeface="Arial" charset="0"/>
              </a:defRPr>
            </a:lvl1pPr>
          </a:lstStyle>
          <a:p>
            <a:pPr>
              <a:defRPr/>
            </a:pPr>
            <a:endParaRPr lang="en-US">
              <a:solidFill>
                <a:prstClr val="white"/>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latin typeface="Arial" charset="0"/>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latin typeface="Arial" charset="0"/>
              </a:defRPr>
            </a:lvl1pPr>
          </a:lstStyle>
          <a:p>
            <a:pPr>
              <a:defRPr/>
            </a:pPr>
            <a:fld id="{CCF97DFF-6DA8-4719-BACD-C91191E06DA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0820906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resentation Title_Ligh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987552" y="2130552"/>
            <a:ext cx="7388352" cy="147218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6" name="Text Placeholder 5"/>
          <p:cNvSpPr>
            <a:spLocks noGrp="1"/>
          </p:cNvSpPr>
          <p:nvPr>
            <p:ph type="body" sz="quarter" idx="10"/>
          </p:nvPr>
        </p:nvSpPr>
        <p:spPr>
          <a:xfrm>
            <a:off x="1673352" y="3886200"/>
            <a:ext cx="6089904" cy="1755648"/>
          </a:xfrm>
          <a:prstGeom prst="rect">
            <a:avLst/>
          </a:prstGeom>
        </p:spPr>
        <p:txBody>
          <a:bodyPr anchor="t"/>
          <a:lstStyle>
            <a:lvl1pPr algn="ctr">
              <a:defRPr/>
            </a:lvl1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3796673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solidFill>
                <a:prstClr val="white"/>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solidFill>
                <a:prstClr val="white"/>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0900D4E-7730-4851-8994-DFDE0DBED1A3}"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18558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4" name="Text Placeholder 3"/>
          <p:cNvSpPr>
            <a:spLocks noGrp="1" noChangeArrowheads="1"/>
          </p:cNvSpPr>
          <p:nvPr>
            <p:ph type="body" idx="1"/>
          </p:nvPr>
        </p:nvSpPr>
        <p:spPr>
          <a:xfrm>
            <a:off x="304800" y="914400"/>
            <a:ext cx="4191000" cy="51816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5" name="Text Placeholder 4"/>
          <p:cNvSpPr>
            <a:spLocks noGrp="1" noChangeArrowheads="1"/>
          </p:cNvSpPr>
          <p:nvPr>
            <p:ph type="body" idx="10"/>
          </p:nvPr>
        </p:nvSpPr>
        <p:spPr>
          <a:xfrm>
            <a:off x="4648200" y="914400"/>
            <a:ext cx="4191000" cy="51816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8" name="Rectangle 3"/>
          <p:cNvSpPr>
            <a:spLocks noGrp="1" noChangeArrowheads="1"/>
          </p:cNvSpPr>
          <p:nvPr>
            <p:ph type="body" idx="1"/>
          </p:nvPr>
        </p:nvSpPr>
        <p:spPr>
          <a:xfrm>
            <a:off x="304800" y="914400"/>
            <a:ext cx="8610600" cy="51816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8" name="Rectangle 3"/>
          <p:cNvSpPr>
            <a:spLocks noGrp="1" noChangeArrowheads="1"/>
          </p:cNvSpPr>
          <p:nvPr>
            <p:ph type="body" idx="1"/>
          </p:nvPr>
        </p:nvSpPr>
        <p:spPr>
          <a:xfrm>
            <a:off x="304800" y="914400"/>
            <a:ext cx="8610600" cy="57150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er">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resentation Cover">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resentation Title_Ligh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987552" y="2130552"/>
            <a:ext cx="7388352" cy="147218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6" name="Text Placeholder 5"/>
          <p:cNvSpPr>
            <a:spLocks noGrp="1"/>
          </p:cNvSpPr>
          <p:nvPr>
            <p:ph type="body" sz="quarter" idx="10"/>
          </p:nvPr>
        </p:nvSpPr>
        <p:spPr>
          <a:xfrm>
            <a:off x="1673352" y="3886200"/>
            <a:ext cx="6089904" cy="1755648"/>
          </a:xfrm>
          <a:prstGeom prst="rect">
            <a:avLst/>
          </a:prstGeom>
        </p:spPr>
        <p:txBody>
          <a:bodyPr anchor="t"/>
          <a:lstStyle>
            <a:lvl1pPr algn="ctr">
              <a:defRPr/>
            </a:lvl1pPr>
          </a:lstStyle>
          <a:p>
            <a:pPr lvl="0"/>
            <a:r>
              <a:rPr lang="en-US" smtClean="0"/>
              <a:t>Click to edit Master text styles</a:t>
            </a:r>
          </a:p>
          <a:p>
            <a:pPr lvl="1"/>
            <a:r>
              <a:rPr lang="en-US" smtClean="0"/>
              <a:t>Second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2"/>
          <p:cNvSpPr>
            <a:spLocks noGrp="1" noChangeArrowheads="1"/>
          </p:cNvSpPr>
          <p:nvPr>
            <p:ph type="title"/>
          </p:nvPr>
        </p:nvSpPr>
        <p:spPr>
          <a:xfrm>
            <a:off x="304800" y="0"/>
            <a:ext cx="8686800" cy="762000"/>
          </a:xfrm>
          <a:prstGeom prst="rect">
            <a:avLst/>
          </a:prstGeom>
        </p:spPr>
        <p:txBody>
          <a:bodyPr anchor="ctr"/>
          <a:lstStyle>
            <a:lvl1pPr algn="l">
              <a:defRPr sz="3000">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4" name="Text Placeholder 3"/>
          <p:cNvSpPr>
            <a:spLocks noGrp="1" noChangeArrowheads="1"/>
          </p:cNvSpPr>
          <p:nvPr>
            <p:ph type="body" idx="1"/>
          </p:nvPr>
        </p:nvSpPr>
        <p:spPr>
          <a:xfrm>
            <a:off x="304800" y="914400"/>
            <a:ext cx="8610600" cy="5181600"/>
          </a:xfrm>
          <a:prstGeom prst="rect">
            <a:avLst/>
          </a:prstGeom>
        </p:spPr>
        <p:txBody>
          <a:bodyPr/>
          <a:lstStyle>
            <a:lvl1pPr>
              <a:defRPr sz="2500">
                <a:solidFill>
                  <a:schemeClr val="tx1"/>
                </a:solidFill>
                <a:latin typeface="Arial" pitchFamily="34" charset="0"/>
                <a:cs typeface="Arial" pitchFamily="34" charset="0"/>
              </a:defRPr>
            </a:lvl1pPr>
          </a:lstStyle>
          <a:p>
            <a:pPr lvl="0"/>
            <a:r>
              <a:rPr lang="en-US" dirty="0"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a:latin typeface="Arial" charset="0"/>
              </a:defRPr>
            </a:lvl1pPr>
          </a:lstStyle>
          <a:p>
            <a:pPr>
              <a:defRPr/>
            </a:pPr>
            <a:fld id="{47F4E0A6-D205-47C2-B6A7-4793737AEE98}"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you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8" name="Rectangle 3"/>
          <p:cNvSpPr>
            <a:spLocks noGrp="1" noChangeArrowheads="1"/>
          </p:cNvSpPr>
          <p:nvPr>
            <p:ph type="body" idx="1"/>
          </p:nvPr>
        </p:nvSpPr>
        <p:spPr>
          <a:xfrm>
            <a:off x="304800" y="914400"/>
            <a:ext cx="8610600" cy="51816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a:latin typeface="Arial" charset="0"/>
              </a:defRPr>
            </a:lvl1pPr>
          </a:lstStyle>
          <a:p>
            <a:pPr>
              <a:defRPr/>
            </a:pPr>
            <a:fld id="{738CDC6C-A541-4C5D-A2FC-D99EC5E6C2BF}"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loser">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entation Title_Ligh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987552" y="2130552"/>
            <a:ext cx="7388352" cy="147218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6" name="Text Placeholder 5"/>
          <p:cNvSpPr>
            <a:spLocks noGrp="1"/>
          </p:cNvSpPr>
          <p:nvPr>
            <p:ph type="body" sz="quarter" idx="10"/>
          </p:nvPr>
        </p:nvSpPr>
        <p:spPr>
          <a:xfrm>
            <a:off x="1673352" y="3886200"/>
            <a:ext cx="6089904" cy="1755648"/>
          </a:xfrm>
          <a:prstGeom prst="rect">
            <a:avLst/>
          </a:prstGeom>
        </p:spPr>
        <p:txBody>
          <a:bodyPr anchor="t"/>
          <a:lstStyle>
            <a:lvl1pPr algn="ctr">
              <a:defRPr/>
            </a:lvl1pPr>
          </a:lstStyle>
          <a:p>
            <a:pPr lvl="0"/>
            <a:r>
              <a:rPr lang="en-US" smtClean="0"/>
              <a:t>Click to edit Master text styles</a:t>
            </a:r>
          </a:p>
          <a:p>
            <a:pPr lvl="1"/>
            <a:r>
              <a:rPr lang="en-US" smtClean="0"/>
              <a:t>Second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th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758952"/>
            <a:ext cx="6477000" cy="393192"/>
          </a:xfrm>
          <a:prstGeom prst="rect">
            <a:avLst/>
          </a:prstGeom>
        </p:spPr>
        <p:txBody>
          <a:bodyPr>
            <a:normAutofit/>
          </a:bodyPr>
          <a:lstStyle>
            <a:lvl1pPr>
              <a:defRPr sz="2000" i="1">
                <a:latin typeface="Arial" pitchFamily="34" charset="0"/>
                <a:cs typeface="Arial" pitchFamily="34" charset="0"/>
              </a:defRPr>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2438400" y="1371600"/>
            <a:ext cx="6550152" cy="4876800"/>
          </a:xfrm>
          <a:prstGeom prst="rect">
            <a:avLst/>
          </a:prstGeom>
        </p:spPr>
        <p:txBody>
          <a:bodyPr/>
          <a:lstStyle>
            <a:lvl1pPr>
              <a:defRPr sz="2500"/>
            </a:lvl1pPr>
          </a:lstStyle>
          <a:p>
            <a:pPr lvl="0"/>
            <a:r>
              <a:rPr lang="en-US" smtClean="0"/>
              <a:t>Click to edit Master text styles</a:t>
            </a:r>
          </a:p>
        </p:txBody>
      </p:sp>
      <p:sp>
        <p:nvSpPr>
          <p:cNvPr id="12" name="Text Placeholder 11"/>
          <p:cNvSpPr>
            <a:spLocks noGrp="1"/>
          </p:cNvSpPr>
          <p:nvPr>
            <p:ph type="body" sz="quarter" idx="11"/>
          </p:nvPr>
        </p:nvSpPr>
        <p:spPr>
          <a:xfrm>
            <a:off x="304800" y="0"/>
            <a:ext cx="8683752" cy="758952"/>
          </a:xfrm>
          <a:prstGeom prst="rect">
            <a:avLst/>
          </a:prstGeom>
        </p:spPr>
        <p:txBody>
          <a:bodyPr anchor="ctr"/>
          <a:lstStyle>
            <a:lvl1pPr>
              <a:buNone/>
              <a:defRPr sz="3000" baseline="0">
                <a:latin typeface="+mj-lt"/>
              </a:defRPr>
            </a:lvl1pPr>
          </a:lstStyle>
          <a:p>
            <a:pPr lvl="0"/>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o Subtitl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438400" y="841248"/>
            <a:ext cx="6550152" cy="5407152"/>
          </a:xfrm>
          <a:prstGeom prst="rect">
            <a:avLst/>
          </a:prstGeom>
        </p:spPr>
        <p:txBody>
          <a:bodyPr/>
          <a:lstStyle>
            <a:lvl1pPr>
              <a:defRPr sz="2500"/>
            </a:lvl1pPr>
          </a:lstStyle>
          <a:p>
            <a:pPr lvl="0"/>
            <a:r>
              <a:rPr lang="en-US" smtClean="0"/>
              <a:t>Click to edit Master text styles</a:t>
            </a:r>
          </a:p>
        </p:txBody>
      </p:sp>
      <p:sp>
        <p:nvSpPr>
          <p:cNvPr id="10" name="Text Placeholder 9"/>
          <p:cNvSpPr>
            <a:spLocks noGrp="1"/>
          </p:cNvSpPr>
          <p:nvPr>
            <p:ph type="body" sz="quarter" idx="11"/>
          </p:nvPr>
        </p:nvSpPr>
        <p:spPr>
          <a:xfrm>
            <a:off x="304800" y="0"/>
            <a:ext cx="8683752" cy="758952"/>
          </a:xfrm>
          <a:prstGeom prst="rect">
            <a:avLst/>
          </a:prstGeom>
        </p:spPr>
        <p:txBody>
          <a:bodyPr anchor="ctr"/>
          <a:lstStyle>
            <a:lvl1pPr>
              <a:buNone/>
              <a:defRPr sz="3000">
                <a:latin typeface="+mj-lt"/>
              </a:defRPr>
            </a:lvl1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4"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eaLnBrk="0" fontAlgn="auto" hangingPunct="0">
              <a:spcBef>
                <a:spcPct val="50000"/>
              </a:spcBef>
              <a:spcAft>
                <a:spcPts val="0"/>
              </a:spcAft>
              <a:defRPr/>
            </a:pPr>
            <a:r>
              <a:rPr lang="en-US" sz="2000" i="1" dirty="0">
                <a:cs typeface="Arial" pitchFamily="34" charset="0"/>
              </a:rPr>
              <a:t>Subtitle Here</a:t>
            </a:r>
          </a:p>
        </p:txBody>
      </p:sp>
      <p:sp>
        <p:nvSpPr>
          <p:cNvPr id="8" name="Rectangle 3"/>
          <p:cNvSpPr>
            <a:spLocks noGrp="1" noChangeArrowheads="1"/>
          </p:cNvSpPr>
          <p:nvPr>
            <p:ph type="body" idx="1"/>
          </p:nvPr>
        </p:nvSpPr>
        <p:spPr>
          <a:xfrm>
            <a:off x="304800" y="1219200"/>
            <a:ext cx="8610600" cy="50292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9"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ayout">
    <p:spTree>
      <p:nvGrpSpPr>
        <p:cNvPr id="1" name=""/>
        <p:cNvGrpSpPr/>
        <p:nvPr/>
      </p:nvGrpSpPr>
      <p:grpSpPr>
        <a:xfrm>
          <a:off x="0" y="0"/>
          <a:ext cx="0" cy="0"/>
          <a:chOff x="0" y="0"/>
          <a:chExt cx="0" cy="0"/>
        </a:xfrm>
      </p:grpSpPr>
      <p:sp>
        <p:nvSpPr>
          <p:cNvPr id="6"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eaLnBrk="0" fontAlgn="auto" hangingPunct="0">
              <a:spcBef>
                <a:spcPct val="50000"/>
              </a:spcBef>
              <a:spcAft>
                <a:spcPts val="0"/>
              </a:spcAft>
              <a:defRPr/>
            </a:pPr>
            <a:r>
              <a:rPr lang="en-US" sz="2000" i="1" dirty="0">
                <a:cs typeface="Arial" pitchFamily="34" charset="0"/>
              </a:rPr>
              <a:t>Subtitle Here</a:t>
            </a:r>
          </a:p>
        </p:txBody>
      </p:sp>
      <p:sp>
        <p:nvSpPr>
          <p:cNvPr id="8" name="Rectangle 3"/>
          <p:cNvSpPr>
            <a:spLocks noGrp="1" noChangeArrowheads="1"/>
          </p:cNvSpPr>
          <p:nvPr>
            <p:ph type="body" idx="1"/>
          </p:nvPr>
        </p:nvSpPr>
        <p:spPr>
          <a:xfrm>
            <a:off x="304800" y="1219200"/>
            <a:ext cx="4191000" cy="50292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9"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5" name="Rectangle 3"/>
          <p:cNvSpPr>
            <a:spLocks noGrp="1" noChangeArrowheads="1"/>
          </p:cNvSpPr>
          <p:nvPr>
            <p:ph type="body" idx="10"/>
          </p:nvPr>
        </p:nvSpPr>
        <p:spPr>
          <a:xfrm>
            <a:off x="4648200" y="1219200"/>
            <a:ext cx="4191000" cy="50292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Layout">
    <p:spTree>
      <p:nvGrpSpPr>
        <p:cNvPr id="1" name=""/>
        <p:cNvGrpSpPr/>
        <p:nvPr/>
      </p:nvGrpSpPr>
      <p:grpSpPr>
        <a:xfrm>
          <a:off x="0" y="0"/>
          <a:ext cx="0" cy="0"/>
          <a:chOff x="0" y="0"/>
          <a:chExt cx="0" cy="0"/>
        </a:xfrm>
      </p:grpSpPr>
      <p:sp>
        <p:nvSpPr>
          <p:cNvPr id="8" name="Rectangle 3"/>
          <p:cNvSpPr>
            <a:spLocks noGrp="1" noChangeArrowheads="1"/>
          </p:cNvSpPr>
          <p:nvPr>
            <p:ph type="body" idx="1"/>
          </p:nvPr>
        </p:nvSpPr>
        <p:spPr>
          <a:xfrm>
            <a:off x="304800" y="762000"/>
            <a:ext cx="8610600" cy="5486400"/>
          </a:xfrm>
          <a:prstGeom prst="rect">
            <a:avLst/>
          </a:prstGeom>
        </p:spPr>
        <p:txBody>
          <a:bodyPr anchor="t"/>
          <a:lstStyle>
            <a:lvl1pPr>
              <a:defRPr sz="2500">
                <a:latin typeface="Arial" pitchFamily="34" charset="0"/>
                <a:cs typeface="Arial" pitchFamily="34" charset="0"/>
              </a:defRPr>
            </a:lvl1pPr>
          </a:lstStyle>
          <a:p>
            <a:pPr lvl="0"/>
            <a:r>
              <a:rPr lang="en-US" smtClean="0"/>
              <a:t>Click to edit Master text styles</a:t>
            </a:r>
          </a:p>
        </p:txBody>
      </p:sp>
      <p:sp>
        <p:nvSpPr>
          <p:cNvPr id="9"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Layout">
    <p:spTree>
      <p:nvGrpSpPr>
        <p:cNvPr id="1" name=""/>
        <p:cNvGrpSpPr/>
        <p:nvPr/>
      </p:nvGrpSpPr>
      <p:grpSpPr>
        <a:xfrm>
          <a:off x="0" y="0"/>
          <a:ext cx="0" cy="0"/>
          <a:chOff x="0" y="0"/>
          <a:chExt cx="0" cy="0"/>
        </a:xfrm>
      </p:grpSpPr>
      <p:sp>
        <p:nvSpPr>
          <p:cNvPr id="8" name="Rectangle 3"/>
          <p:cNvSpPr>
            <a:spLocks noGrp="1" noChangeArrowheads="1"/>
          </p:cNvSpPr>
          <p:nvPr>
            <p:ph type="body" idx="1"/>
          </p:nvPr>
        </p:nvSpPr>
        <p:spPr>
          <a:xfrm>
            <a:off x="304800" y="762000"/>
            <a:ext cx="4191000" cy="5486400"/>
          </a:xfrm>
          <a:prstGeom prst="rect">
            <a:avLst/>
          </a:prstGeom>
        </p:spPr>
        <p:txBody>
          <a:bodyPr anchor="t"/>
          <a:lstStyle>
            <a:lvl1pPr>
              <a:defRPr sz="2500">
                <a:latin typeface="Arial" pitchFamily="34" charset="0"/>
                <a:cs typeface="Arial" pitchFamily="34" charset="0"/>
              </a:defRPr>
            </a:lvl1pPr>
          </a:lstStyle>
          <a:p>
            <a:pPr lvl="0"/>
            <a:r>
              <a:rPr lang="en-US" smtClean="0"/>
              <a:t>Click to edit Master text styles</a:t>
            </a:r>
          </a:p>
        </p:txBody>
      </p:sp>
      <p:sp>
        <p:nvSpPr>
          <p:cNvPr id="9"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4" name="Text Placeholder 3"/>
          <p:cNvSpPr>
            <a:spLocks noGrp="1" noChangeArrowheads="1"/>
          </p:cNvSpPr>
          <p:nvPr>
            <p:ph type="body" idx="10"/>
          </p:nvPr>
        </p:nvSpPr>
        <p:spPr>
          <a:xfrm>
            <a:off x="4648200" y="762000"/>
            <a:ext cx="4191000" cy="5486400"/>
          </a:xfrm>
          <a:prstGeom prst="rect">
            <a:avLst/>
          </a:prstGeom>
        </p:spPr>
        <p:txBody>
          <a:bodyPr anchor="t"/>
          <a:lstStyle>
            <a:lvl1pPr>
              <a:defRPr sz="2500">
                <a:latin typeface="Arial" pitchFamily="34" charset="0"/>
                <a:cs typeface="Arial" pitchFamily="34" charset="0"/>
              </a:defRPr>
            </a:lvl1pPr>
          </a:lstStyle>
          <a:p>
            <a:pPr lvl="0"/>
            <a:r>
              <a:rPr lang="en-US"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a:latin typeface="Arial" charset="0"/>
              </a:defRPr>
            </a:lvl1pPr>
          </a:lstStyle>
          <a:p>
            <a:pPr>
              <a:defRPr/>
            </a:pPr>
            <a:fld id="{CC253D9D-4AD3-402A-AC0A-C062FD786D1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8" name="Rectangle 3"/>
          <p:cNvSpPr>
            <a:spLocks noGrp="1" noChangeArrowheads="1"/>
          </p:cNvSpPr>
          <p:nvPr>
            <p:ph type="body" idx="1"/>
          </p:nvPr>
        </p:nvSpPr>
        <p:spPr>
          <a:xfrm>
            <a:off x="304800" y="914400"/>
            <a:ext cx="8610600" cy="53340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8" name="Rectangle 3"/>
          <p:cNvSpPr>
            <a:spLocks noGrp="1" noChangeArrowheads="1"/>
          </p:cNvSpPr>
          <p:nvPr>
            <p:ph type="body" idx="1"/>
          </p:nvPr>
        </p:nvSpPr>
        <p:spPr>
          <a:xfrm>
            <a:off x="304800" y="914400"/>
            <a:ext cx="8610600" cy="57150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er">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resentation Cover">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resentation Title_Ligh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987552" y="2130552"/>
            <a:ext cx="7388352" cy="147218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6" name="Text Placeholder 5"/>
          <p:cNvSpPr>
            <a:spLocks noGrp="1"/>
          </p:cNvSpPr>
          <p:nvPr>
            <p:ph type="body" sz="quarter" idx="10"/>
          </p:nvPr>
        </p:nvSpPr>
        <p:spPr>
          <a:xfrm>
            <a:off x="1673352" y="3886200"/>
            <a:ext cx="6089904" cy="1755648"/>
          </a:xfrm>
          <a:prstGeom prst="rect">
            <a:avLst/>
          </a:prstGeom>
        </p:spPr>
        <p:txBody>
          <a:bodyPr anchor="t"/>
          <a:lstStyle>
            <a:lvl1pPr algn="ctr">
              <a:defRPr/>
            </a:lvl1pPr>
          </a:lstStyle>
          <a:p>
            <a:pPr lvl="0"/>
            <a:r>
              <a:rPr lang="en-US" smtClean="0"/>
              <a:t>Click to edit Master text styles</a:t>
            </a:r>
          </a:p>
          <a:p>
            <a:pPr lvl="1"/>
            <a:r>
              <a:rPr lang="en-US" smtClean="0"/>
              <a:t>Second level</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loser">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ation Title_Ligh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987552" y="2130552"/>
            <a:ext cx="7388352" cy="147218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6" name="Text Placeholder 5"/>
          <p:cNvSpPr>
            <a:spLocks noGrp="1"/>
          </p:cNvSpPr>
          <p:nvPr>
            <p:ph type="body" sz="quarter" idx="10"/>
          </p:nvPr>
        </p:nvSpPr>
        <p:spPr>
          <a:xfrm>
            <a:off x="1673352" y="3886200"/>
            <a:ext cx="6089904" cy="1755648"/>
          </a:xfrm>
          <a:prstGeom prst="rect">
            <a:avLst/>
          </a:prstGeom>
        </p:spPr>
        <p:txBody>
          <a:bodyPr anchor="t"/>
          <a:lstStyle>
            <a:lvl1pPr algn="ctr">
              <a:defRPr/>
            </a:lvl1pPr>
          </a:lstStyle>
          <a:p>
            <a:pPr lvl="0"/>
            <a:r>
              <a:rPr lang="en-US" smtClean="0"/>
              <a:t>Click to edit Master text styles</a:t>
            </a:r>
          </a:p>
          <a:p>
            <a:pPr lvl="1"/>
            <a:r>
              <a:rPr lang="en-US" smtClean="0"/>
              <a:t>Second level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0900D4E-7730-4851-8994-DFDE0DBED1A3}"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ith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758952"/>
            <a:ext cx="6477000" cy="393192"/>
          </a:xfrm>
          <a:prstGeom prst="rect">
            <a:avLst/>
          </a:prstGeom>
        </p:spPr>
        <p:txBody>
          <a:bodyPr>
            <a:normAutofit/>
          </a:bodyPr>
          <a:lstStyle>
            <a:lvl1pPr>
              <a:defRPr sz="2000" i="1">
                <a:latin typeface="Arial" pitchFamily="34" charset="0"/>
                <a:cs typeface="Arial" pitchFamily="34" charset="0"/>
              </a:defRPr>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2438400" y="1295400"/>
            <a:ext cx="6550152" cy="4800600"/>
          </a:xfrm>
          <a:prstGeom prst="rect">
            <a:avLst/>
          </a:prstGeom>
        </p:spPr>
        <p:txBody>
          <a:bodyPr/>
          <a:lstStyle>
            <a:lvl1pPr>
              <a:defRPr sz="2500"/>
            </a:lvl1pPr>
          </a:lstStyle>
          <a:p>
            <a:pPr lvl="0"/>
            <a:r>
              <a:rPr lang="en-US" smtClean="0"/>
              <a:t>Click to edit Master text styles</a:t>
            </a:r>
          </a:p>
        </p:txBody>
      </p:sp>
      <p:sp>
        <p:nvSpPr>
          <p:cNvPr id="12" name="Text Placeholder 11"/>
          <p:cNvSpPr>
            <a:spLocks noGrp="1"/>
          </p:cNvSpPr>
          <p:nvPr>
            <p:ph type="body" sz="quarter" idx="11"/>
          </p:nvPr>
        </p:nvSpPr>
        <p:spPr>
          <a:xfrm>
            <a:off x="304800" y="0"/>
            <a:ext cx="8683752" cy="758952"/>
          </a:xfrm>
          <a:prstGeom prst="rect">
            <a:avLst/>
          </a:prstGeom>
        </p:spPr>
        <p:txBody>
          <a:bodyPr anchor="ctr"/>
          <a:lstStyle>
            <a:lvl1pPr>
              <a:buNone/>
              <a:defRPr sz="3000" baseline="0">
                <a:latin typeface="+mj-lt"/>
              </a:defRPr>
            </a:lvl1pPr>
          </a:lstStyle>
          <a:p>
            <a:pPr lvl="0"/>
            <a:r>
              <a:rPr lang="en-US" smtClean="0"/>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o Subtitl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438400" y="841248"/>
            <a:ext cx="6550152" cy="5254752"/>
          </a:xfrm>
          <a:prstGeom prst="rect">
            <a:avLst/>
          </a:prstGeom>
        </p:spPr>
        <p:txBody>
          <a:bodyPr/>
          <a:lstStyle>
            <a:lvl1pPr>
              <a:defRPr sz="2500"/>
            </a:lvl1pPr>
          </a:lstStyle>
          <a:p>
            <a:pPr lvl="0"/>
            <a:r>
              <a:rPr lang="en-US" smtClean="0"/>
              <a:t>Click to edit Master text styles</a:t>
            </a:r>
          </a:p>
        </p:txBody>
      </p:sp>
      <p:sp>
        <p:nvSpPr>
          <p:cNvPr id="10" name="Text Placeholder 9"/>
          <p:cNvSpPr>
            <a:spLocks noGrp="1"/>
          </p:cNvSpPr>
          <p:nvPr>
            <p:ph type="body" sz="quarter" idx="11"/>
          </p:nvPr>
        </p:nvSpPr>
        <p:spPr>
          <a:xfrm>
            <a:off x="304800" y="0"/>
            <a:ext cx="8683752" cy="758952"/>
          </a:xfrm>
          <a:prstGeom prst="rect">
            <a:avLst/>
          </a:prstGeom>
        </p:spPr>
        <p:txBody>
          <a:bodyPr anchor="ctr"/>
          <a:lstStyle>
            <a:lvl1pPr>
              <a:buNone/>
              <a:defRPr sz="3000">
                <a:latin typeface="+mj-lt"/>
              </a:defRPr>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a:latin typeface="Arial" charset="0"/>
              </a:defRPr>
            </a:lvl1pPr>
          </a:lstStyle>
          <a:p>
            <a:pPr>
              <a:defRPr/>
            </a:pPr>
            <a:fld id="{E5C077B0-2084-49E1-A74B-86ED84C3F449}"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8" name="Rectangle 3"/>
          <p:cNvSpPr>
            <a:spLocks noGrp="1" noChangeArrowheads="1"/>
          </p:cNvSpPr>
          <p:nvPr>
            <p:ph type="body" idx="1"/>
          </p:nvPr>
        </p:nvSpPr>
        <p:spPr>
          <a:xfrm>
            <a:off x="304800" y="838200"/>
            <a:ext cx="8610600" cy="5105400"/>
          </a:xfrm>
          <a:prstGeom prst="rect">
            <a:avLst/>
          </a:prstGeom>
        </p:spPr>
        <p:txBody>
          <a:bodyPr/>
          <a:lstStyle>
            <a:lvl1pPr>
              <a:defRPr sz="2600">
                <a:latin typeface="Arial" pitchFamily="34" charset="0"/>
                <a:cs typeface="Arial" pitchFamily="34" charset="0"/>
              </a:defRPr>
            </a:lvl1pPr>
            <a:lvl2pPr>
              <a:defRPr sz="2200"/>
            </a:lvl2pPr>
          </a:lstStyle>
          <a:p>
            <a:pPr lvl="0"/>
            <a:r>
              <a:rPr lang="en-US" dirty="0" smtClean="0"/>
              <a:t>Click to edit Master text styles</a:t>
            </a:r>
          </a:p>
          <a:p>
            <a:pPr lvl="1"/>
            <a:r>
              <a:rPr lang="en-US" dirty="0" smtClean="0"/>
              <a:t>Click to edit Master text styles</a:t>
            </a:r>
          </a:p>
          <a:p>
            <a:pPr lvl="1"/>
            <a:endParaRPr lang="en-US" dirty="0" smtClean="0"/>
          </a:p>
        </p:txBody>
      </p:sp>
      <p:sp>
        <p:nvSpPr>
          <p:cNvPr id="9" name="Rectangle 2"/>
          <p:cNvSpPr>
            <a:spLocks noGrp="1" noChangeArrowheads="1"/>
          </p:cNvSpPr>
          <p:nvPr>
            <p:ph type="title"/>
          </p:nvPr>
        </p:nvSpPr>
        <p:spPr>
          <a:xfrm>
            <a:off x="304800" y="0"/>
            <a:ext cx="8686800" cy="762000"/>
          </a:xfrm>
          <a:prstGeom prst="rect">
            <a:avLst/>
          </a:prstGeom>
        </p:spPr>
        <p:txBody>
          <a:bodyPr anchor="ctr"/>
          <a:lstStyle>
            <a:lvl1pPr algn="l">
              <a:defRPr sz="4000">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3"/>
          <p:cNvSpPr>
            <a:spLocks noGrp="1" noChangeArrowheads="1"/>
          </p:cNvSpPr>
          <p:nvPr>
            <p:ph type="body" idx="1"/>
          </p:nvPr>
        </p:nvSpPr>
        <p:spPr>
          <a:xfrm>
            <a:off x="304800" y="838200"/>
            <a:ext cx="4191000" cy="5105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4"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5" name="Text Placeholder 4"/>
          <p:cNvSpPr>
            <a:spLocks noGrp="1" noChangeArrowheads="1"/>
          </p:cNvSpPr>
          <p:nvPr>
            <p:ph type="body" idx="10"/>
          </p:nvPr>
        </p:nvSpPr>
        <p:spPr>
          <a:xfrm>
            <a:off x="4648200" y="838200"/>
            <a:ext cx="4191000" cy="5105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eaLnBrk="0" hangingPunct="0">
              <a:spcBef>
                <a:spcPct val="50000"/>
              </a:spcBef>
              <a:defRPr/>
            </a:pPr>
            <a:r>
              <a:rPr lang="en-US" sz="2000" i="1" dirty="0">
                <a:cs typeface="Arial" pitchFamily="34" charset="0"/>
              </a:rPr>
              <a:t>Subtitle Here</a:t>
            </a:r>
          </a:p>
        </p:txBody>
      </p:sp>
      <p:sp>
        <p:nvSpPr>
          <p:cNvPr id="3" name="Rectangle 3"/>
          <p:cNvSpPr>
            <a:spLocks noGrp="1" noChangeArrowheads="1"/>
          </p:cNvSpPr>
          <p:nvPr>
            <p:ph type="body" idx="1"/>
          </p:nvPr>
        </p:nvSpPr>
        <p:spPr>
          <a:xfrm>
            <a:off x="304800" y="1219200"/>
            <a:ext cx="86106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4"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eaLnBrk="0" hangingPunct="0">
              <a:spcBef>
                <a:spcPct val="50000"/>
              </a:spcBef>
              <a:defRPr/>
            </a:pPr>
            <a:r>
              <a:rPr lang="en-US" sz="2000" i="1" dirty="0">
                <a:cs typeface="Arial" pitchFamily="34" charset="0"/>
              </a:rPr>
              <a:t>Subtitle Here</a:t>
            </a:r>
          </a:p>
        </p:txBody>
      </p:sp>
      <p:sp>
        <p:nvSpPr>
          <p:cNvPr id="3" name="Rectangle 3"/>
          <p:cNvSpPr>
            <a:spLocks noGrp="1" noChangeArrowheads="1"/>
          </p:cNvSpPr>
          <p:nvPr>
            <p:ph type="body" idx="1"/>
          </p:nvPr>
        </p:nvSpPr>
        <p:spPr>
          <a:xfrm>
            <a:off x="304800" y="1219200"/>
            <a:ext cx="41148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5" name="Rectangle 3"/>
          <p:cNvSpPr>
            <a:spLocks noGrp="1" noChangeArrowheads="1"/>
          </p:cNvSpPr>
          <p:nvPr>
            <p:ph type="body" idx="10"/>
          </p:nvPr>
        </p:nvSpPr>
        <p:spPr>
          <a:xfrm>
            <a:off x="4724400" y="1219200"/>
            <a:ext cx="41148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6"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latin typeface="Arial" charset="0"/>
              </a:defRPr>
            </a:lvl1pPr>
          </a:lstStyle>
          <a:p>
            <a:pPr>
              <a:defRPr/>
            </a:pPr>
            <a:fld id="{CCF97DFF-6DA8-4719-BACD-C91191E06DA7}"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8" name="Rectangle 3"/>
          <p:cNvSpPr>
            <a:spLocks noGrp="1" noChangeArrowheads="1"/>
          </p:cNvSpPr>
          <p:nvPr>
            <p:ph type="body" idx="1"/>
          </p:nvPr>
        </p:nvSpPr>
        <p:spPr>
          <a:xfrm>
            <a:off x="304800" y="914400"/>
            <a:ext cx="8610600" cy="50292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8" name="Rectangle 3"/>
          <p:cNvSpPr>
            <a:spLocks noGrp="1" noChangeArrowheads="1"/>
          </p:cNvSpPr>
          <p:nvPr>
            <p:ph type="body" idx="1"/>
          </p:nvPr>
        </p:nvSpPr>
        <p:spPr>
          <a:xfrm>
            <a:off x="304800" y="914400"/>
            <a:ext cx="8610600" cy="57150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er">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8" name="Rectangle 3"/>
          <p:cNvSpPr>
            <a:spLocks noGrp="1" noChangeArrowheads="1"/>
          </p:cNvSpPr>
          <p:nvPr>
            <p:ph type="body" idx="1"/>
          </p:nvPr>
        </p:nvSpPr>
        <p:spPr>
          <a:xfrm>
            <a:off x="304800" y="838200"/>
            <a:ext cx="8610600" cy="5105400"/>
          </a:xfrm>
          <a:prstGeom prst="rect">
            <a:avLst/>
          </a:prstGeom>
        </p:spPr>
        <p:txBody>
          <a:bodyPr/>
          <a:lstStyle>
            <a:lvl1pPr>
              <a:defRPr sz="2600">
                <a:latin typeface="Arial" pitchFamily="34" charset="0"/>
                <a:cs typeface="Arial" pitchFamily="34" charset="0"/>
              </a:defRPr>
            </a:lvl1pPr>
            <a:lvl2pPr>
              <a:defRPr sz="2200"/>
            </a:lvl2pPr>
          </a:lstStyle>
          <a:p>
            <a:pPr lvl="0"/>
            <a:r>
              <a:rPr lang="en-US" dirty="0" smtClean="0"/>
              <a:t>Click to edit Master text styles</a:t>
            </a:r>
          </a:p>
          <a:p>
            <a:pPr lvl="1"/>
            <a:r>
              <a:rPr lang="en-US" dirty="0" smtClean="0"/>
              <a:t>Click to edit Master text styles</a:t>
            </a:r>
          </a:p>
          <a:p>
            <a:pPr lvl="1"/>
            <a:endParaRPr lang="en-US" dirty="0" smtClean="0"/>
          </a:p>
        </p:txBody>
      </p:sp>
      <p:sp>
        <p:nvSpPr>
          <p:cNvPr id="9" name="Rectangle 2"/>
          <p:cNvSpPr>
            <a:spLocks noGrp="1" noChangeArrowheads="1"/>
          </p:cNvSpPr>
          <p:nvPr>
            <p:ph type="title"/>
          </p:nvPr>
        </p:nvSpPr>
        <p:spPr>
          <a:xfrm>
            <a:off x="304800" y="0"/>
            <a:ext cx="8686800" cy="762000"/>
          </a:xfrm>
          <a:prstGeom prst="rect">
            <a:avLst/>
          </a:prstGeom>
        </p:spPr>
        <p:txBody>
          <a:bodyPr anchor="ctr"/>
          <a:lstStyle>
            <a:lvl1pPr algn="l">
              <a:defRPr sz="400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754635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3"/>
          <p:cNvSpPr>
            <a:spLocks noGrp="1" noChangeArrowheads="1"/>
          </p:cNvSpPr>
          <p:nvPr>
            <p:ph type="body" idx="1"/>
          </p:nvPr>
        </p:nvSpPr>
        <p:spPr>
          <a:xfrm>
            <a:off x="304800" y="838200"/>
            <a:ext cx="4191000" cy="5105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4"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
        <p:nvSpPr>
          <p:cNvPr id="5" name="Text Placeholder 4"/>
          <p:cNvSpPr>
            <a:spLocks noGrp="1" noChangeArrowheads="1"/>
          </p:cNvSpPr>
          <p:nvPr>
            <p:ph type="body" idx="10"/>
          </p:nvPr>
        </p:nvSpPr>
        <p:spPr>
          <a:xfrm>
            <a:off x="4648200" y="838200"/>
            <a:ext cx="4191000" cy="5105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1923253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a:latin typeface="Arial" charset="0"/>
              </a:defRPr>
            </a:lvl1pPr>
          </a:lstStyle>
          <a:p>
            <a:pPr>
              <a:defRPr/>
            </a:pPr>
            <a:fld id="{ADCAF8C3-1681-4B78-90C9-2516AB9A76B8}"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eaLnBrk="0" hangingPunct="0">
              <a:spcBef>
                <a:spcPct val="50000"/>
              </a:spcBef>
              <a:defRPr/>
            </a:pPr>
            <a:r>
              <a:rPr lang="en-US" sz="2000" i="1" dirty="0">
                <a:solidFill>
                  <a:prstClr val="white"/>
                </a:solidFill>
                <a:cs typeface="Arial" pitchFamily="34" charset="0"/>
              </a:rPr>
              <a:t>Subtitle Here</a:t>
            </a:r>
          </a:p>
        </p:txBody>
      </p:sp>
      <p:sp>
        <p:nvSpPr>
          <p:cNvPr id="3" name="Rectangle 3"/>
          <p:cNvSpPr>
            <a:spLocks noGrp="1" noChangeArrowheads="1"/>
          </p:cNvSpPr>
          <p:nvPr>
            <p:ph type="body" idx="1"/>
          </p:nvPr>
        </p:nvSpPr>
        <p:spPr>
          <a:xfrm>
            <a:off x="304800" y="1219200"/>
            <a:ext cx="86106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4"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2769100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Box 4"/>
          <p:cNvSpPr txBox="1">
            <a:spLocks noChangeArrowheads="1"/>
          </p:cNvSpPr>
          <p:nvPr userDrawn="1"/>
        </p:nvSpPr>
        <p:spPr bwMode="auto">
          <a:xfrm>
            <a:off x="304800" y="762000"/>
            <a:ext cx="8610600" cy="396875"/>
          </a:xfrm>
          <a:prstGeom prst="rect">
            <a:avLst/>
          </a:prstGeom>
          <a:noFill/>
          <a:ln w="9525">
            <a:noFill/>
            <a:miter lim="800000"/>
            <a:headEnd/>
            <a:tailEnd/>
          </a:ln>
          <a:effectLst/>
        </p:spPr>
        <p:txBody>
          <a:bodyPr anchor="ctr">
            <a:spAutoFit/>
          </a:bodyPr>
          <a:lstStyle/>
          <a:p>
            <a:pPr eaLnBrk="0" hangingPunct="0">
              <a:spcBef>
                <a:spcPct val="50000"/>
              </a:spcBef>
              <a:defRPr/>
            </a:pPr>
            <a:r>
              <a:rPr lang="en-US" sz="2000" i="1" dirty="0">
                <a:solidFill>
                  <a:prstClr val="white"/>
                </a:solidFill>
                <a:cs typeface="Arial" pitchFamily="34" charset="0"/>
              </a:rPr>
              <a:t>Subtitle Here</a:t>
            </a:r>
          </a:p>
        </p:txBody>
      </p:sp>
      <p:sp>
        <p:nvSpPr>
          <p:cNvPr id="3" name="Rectangle 3"/>
          <p:cNvSpPr>
            <a:spLocks noGrp="1" noChangeArrowheads="1"/>
          </p:cNvSpPr>
          <p:nvPr>
            <p:ph type="body" idx="1"/>
          </p:nvPr>
        </p:nvSpPr>
        <p:spPr>
          <a:xfrm>
            <a:off x="304800" y="1219200"/>
            <a:ext cx="41148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5" name="Rectangle 3"/>
          <p:cNvSpPr>
            <a:spLocks noGrp="1" noChangeArrowheads="1"/>
          </p:cNvSpPr>
          <p:nvPr>
            <p:ph type="body" idx="10"/>
          </p:nvPr>
        </p:nvSpPr>
        <p:spPr>
          <a:xfrm>
            <a:off x="4724400" y="1219200"/>
            <a:ext cx="4114800" cy="4724400"/>
          </a:xfrm>
          <a:prstGeom prst="rect">
            <a:avLst/>
          </a:prstGeom>
        </p:spPr>
        <p:txBody>
          <a:bodyPr/>
          <a:lstStyle>
            <a:lvl1pPr>
              <a:defRPr sz="2500">
                <a:latin typeface="Arial" pitchFamily="34" charset="0"/>
                <a:cs typeface="Arial" pitchFamily="34" charset="0"/>
              </a:defRPr>
            </a:lvl1pPr>
          </a:lstStyle>
          <a:p>
            <a:pPr lvl="0"/>
            <a:r>
              <a:rPr lang="en-US" smtClean="0"/>
              <a:t>Click to edit Master text styles</a:t>
            </a:r>
          </a:p>
        </p:txBody>
      </p:sp>
      <p:sp>
        <p:nvSpPr>
          <p:cNvPr id="6" name="Rectangle 2"/>
          <p:cNvSpPr>
            <a:spLocks noGrp="1" noChangeArrowheads="1"/>
          </p:cNvSpPr>
          <p:nvPr>
            <p:ph type="title"/>
          </p:nvPr>
        </p:nvSpPr>
        <p:spPr>
          <a:xfrm>
            <a:off x="304800" y="0"/>
            <a:ext cx="8686800" cy="762000"/>
          </a:xfrm>
          <a:prstGeom prst="rect">
            <a:avLst/>
          </a:prstGeom>
        </p:spPr>
        <p:txBody>
          <a:bodyPr anchor="ctr"/>
          <a:lstStyle>
            <a:lvl1pPr algn="l">
              <a:defRPr sz="30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2572800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FC31BD4-8419-4337-9F42-2C8CD8EACF3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414669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8B09C54-165D-404E-9914-9EB20ED75B0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820526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CDACDD6-029B-496C-9E09-CFC5E2AAEF6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869444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301A612-3A63-42FB-B78A-F4DB56A49E5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78208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1255821F-B087-4DD8-B764-1F199DCBABB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674835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10B0AF44-F1B3-449A-8242-040DDEEAD68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83010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0196FDA2-ED5E-4E60-AC05-2C31ADB83A7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308526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ED0BBBF-E5CB-4588-9701-0AA202B566A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5340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a:latin typeface="Arial" charset="0"/>
              </a:defRPr>
            </a:lvl1pPr>
          </a:lstStyle>
          <a:p>
            <a:pPr>
              <a:defRPr/>
            </a:pPr>
            <a:fld id="{5737926A-F9EC-4F11-89E0-4CA43FCD3B9E}"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F11014B-5B18-4C93-9F38-E100B96C0E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67622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BDECB27-4A40-44E3-A0A5-088AAA0BCB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459435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E631260-25CC-4333-8B8D-7E44A37F784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77791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D1652F55-8B4B-4145-8B35-00C0B069529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568082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2B5DC2-C4A9-4CA8-9D43-510FB3FC25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36895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1BCA23-E878-494B-91BE-E6F774DB6B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5076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47A2CC-E276-4761-8F83-8B29BAF84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23573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39C072-AD9E-4774-B499-98C8677827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02341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6C668A7-4720-4EF1-8DA0-F38E4BC998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4267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122B71D-BBC7-4D6E-A30B-647718D8A6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0533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Title_Ligh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987552" y="2130552"/>
            <a:ext cx="7388352" cy="147218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6" name="Text Placeholder 5"/>
          <p:cNvSpPr>
            <a:spLocks noGrp="1"/>
          </p:cNvSpPr>
          <p:nvPr>
            <p:ph type="body" sz="quarter" idx="10"/>
          </p:nvPr>
        </p:nvSpPr>
        <p:spPr>
          <a:xfrm>
            <a:off x="1673352" y="3886200"/>
            <a:ext cx="6089904" cy="1755648"/>
          </a:xfrm>
          <a:prstGeom prst="rect">
            <a:avLst/>
          </a:prstGeom>
        </p:spPr>
        <p:txBody>
          <a:bodyPr anchor="t"/>
          <a:lstStyle>
            <a:lvl1pPr algn="ctr">
              <a:defRPr/>
            </a:lvl1pPr>
          </a:lstStyle>
          <a:p>
            <a:pPr lvl="0"/>
            <a:r>
              <a:rPr lang="en-US" smtClean="0"/>
              <a:t>Click to edit Master text styles</a:t>
            </a:r>
          </a:p>
          <a:p>
            <a:pPr lvl="1"/>
            <a:r>
              <a:rPr lang="en-US" smtClean="0"/>
              <a:t>Second level</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30CCB4F-0A03-489A-A042-C6D34B029B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64601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DFEC65B-7FA3-49B3-807E-17863B2450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18785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DC23FC5-8B5B-4321-9F07-E1AE9527DB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58623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DE97E93-D96C-4B02-9D5B-9380E19B62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01505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196A498-AA1F-430A-9F41-53F6FFAF27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94073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A3069FEE-32EC-4497-B577-F056675942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399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2B5DC2-C4A9-4CA8-9D43-510FB3FC25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18401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1BCA23-E878-494B-91BE-E6F774DB6B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9488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47A2CC-E276-4761-8F83-8B29BAF84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33741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39C072-AD9E-4774-B499-98C8677827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683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th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758952"/>
            <a:ext cx="6324600" cy="393192"/>
          </a:xfrm>
          <a:prstGeom prst="rect">
            <a:avLst/>
          </a:prstGeom>
        </p:spPr>
        <p:txBody>
          <a:bodyPr>
            <a:normAutofit/>
          </a:bodyPr>
          <a:lstStyle>
            <a:lvl1pPr>
              <a:defRPr sz="2000" i="1">
                <a:latin typeface="Arial" pitchFamily="34" charset="0"/>
                <a:cs typeface="Arial" pitchFamily="34" charset="0"/>
              </a:defRPr>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2587752" y="1295400"/>
            <a:ext cx="6400800" cy="4800600"/>
          </a:xfrm>
          <a:prstGeom prst="rect">
            <a:avLst/>
          </a:prstGeom>
        </p:spPr>
        <p:txBody>
          <a:bodyPr/>
          <a:lstStyle>
            <a:lvl1pPr>
              <a:defRPr sz="2500"/>
            </a:lvl1pPr>
          </a:lstStyle>
          <a:p>
            <a:pPr lvl="0"/>
            <a:r>
              <a:rPr lang="en-US" smtClean="0"/>
              <a:t>Click to edit Master text styles</a:t>
            </a:r>
          </a:p>
        </p:txBody>
      </p:sp>
      <p:sp>
        <p:nvSpPr>
          <p:cNvPr id="12" name="Text Placeholder 11"/>
          <p:cNvSpPr>
            <a:spLocks noGrp="1"/>
          </p:cNvSpPr>
          <p:nvPr>
            <p:ph type="body" sz="quarter" idx="11"/>
          </p:nvPr>
        </p:nvSpPr>
        <p:spPr>
          <a:xfrm>
            <a:off x="304800" y="0"/>
            <a:ext cx="8683752" cy="758952"/>
          </a:xfrm>
          <a:prstGeom prst="rect">
            <a:avLst/>
          </a:prstGeom>
        </p:spPr>
        <p:txBody>
          <a:bodyPr anchor="ctr"/>
          <a:lstStyle>
            <a:lvl1pPr>
              <a:buNone/>
              <a:defRPr sz="3000" baseline="0">
                <a:latin typeface="+mj-lt"/>
              </a:defRPr>
            </a:lvl1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6C668A7-4720-4EF1-8DA0-F38E4BC998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8896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122B71D-BBC7-4D6E-A30B-647718D8A6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48165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30CCB4F-0A03-489A-A042-C6D34B029B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86381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DFEC65B-7FA3-49B3-807E-17863B2450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784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DC23FC5-8B5B-4321-9F07-E1AE9527DB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74995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DE97E93-D96C-4B02-9D5B-9380E19B62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26857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196A498-AA1F-430A-9F41-53F6FFAF27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05595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A3069FEE-32EC-4497-B577-F056675942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81069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2B5DC2-C4A9-4CA8-9D43-510FB3FC25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4297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1BCA23-E878-494B-91BE-E6F774DB6B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930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 Subtitl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587752" y="841248"/>
            <a:ext cx="6400800" cy="5254752"/>
          </a:xfrm>
          <a:prstGeom prst="rect">
            <a:avLst/>
          </a:prstGeom>
        </p:spPr>
        <p:txBody>
          <a:bodyPr/>
          <a:lstStyle>
            <a:lvl1pPr>
              <a:defRPr sz="2500"/>
            </a:lvl1pPr>
          </a:lstStyle>
          <a:p>
            <a:pPr lvl="0"/>
            <a:r>
              <a:rPr lang="en-US" smtClean="0"/>
              <a:t>Click to edit Master text styles</a:t>
            </a:r>
          </a:p>
        </p:txBody>
      </p:sp>
      <p:sp>
        <p:nvSpPr>
          <p:cNvPr id="10" name="Text Placeholder 9"/>
          <p:cNvSpPr>
            <a:spLocks noGrp="1"/>
          </p:cNvSpPr>
          <p:nvPr>
            <p:ph type="body" sz="quarter" idx="11"/>
          </p:nvPr>
        </p:nvSpPr>
        <p:spPr>
          <a:xfrm>
            <a:off x="304800" y="0"/>
            <a:ext cx="8683752" cy="758952"/>
          </a:xfrm>
          <a:prstGeom prst="rect">
            <a:avLst/>
          </a:prstGeom>
        </p:spPr>
        <p:txBody>
          <a:bodyPr anchor="ctr"/>
          <a:lstStyle>
            <a:lvl1pPr>
              <a:buNone/>
              <a:defRPr sz="3000">
                <a:latin typeface="+mj-lt"/>
              </a:defRPr>
            </a:lvl1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47A2CC-E276-4761-8F83-8B29BAF84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72599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39C072-AD9E-4774-B499-98C8677827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79406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6C668A7-4720-4EF1-8DA0-F38E4BC998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18861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122B71D-BBC7-4D6E-A30B-647718D8A6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72495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30CCB4F-0A03-489A-A042-C6D34B029B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87246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DFEC65B-7FA3-49B3-807E-17863B2450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63453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DC23FC5-8B5B-4321-9F07-E1AE9527DB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61022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DE97E93-D96C-4B02-9D5B-9380E19B62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87503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196A498-AA1F-430A-9F41-53F6FFAF27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74129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A3069FEE-32EC-4497-B577-F056675942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8318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8.jpe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7.jpeg"/><Relationship Id="rId5" Type="http://schemas.openxmlformats.org/officeDocument/2006/relationships/theme" Target="../theme/theme11.xml"/><Relationship Id="rId4" Type="http://schemas.openxmlformats.org/officeDocument/2006/relationships/slideLayout" Target="../slideLayouts/slideLayout29.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2.xml"/><Relationship Id="rId1" Type="http://schemas.openxmlformats.org/officeDocument/2006/relationships/slideLayout" Target="../slideLayouts/slideLayout30.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3.xml"/><Relationship Id="rId1" Type="http://schemas.openxmlformats.org/officeDocument/2006/relationships/slideLayout" Target="../slideLayouts/slideLayout31.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4.xml"/><Relationship Id="rId1" Type="http://schemas.openxmlformats.org/officeDocument/2006/relationships/slideLayout" Target="../slideLayouts/slideLayout3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11.jpe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2.jpeg"/></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image" Target="../media/image13.jpeg"/></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12.jpe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18.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9.xml"/><Relationship Id="rId1" Type="http://schemas.openxmlformats.org/officeDocument/2006/relationships/slideLayout" Target="../slideLayouts/slideLayout4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0.xml"/><Relationship Id="rId1" Type="http://schemas.openxmlformats.org/officeDocument/2006/relationships/slideLayout" Target="../slideLayouts/slideLayout46.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21.xml"/><Relationship Id="rId1" Type="http://schemas.openxmlformats.org/officeDocument/2006/relationships/slideLayout" Target="../slideLayouts/slideLayout47.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12.jpeg"/><Relationship Id="rId5" Type="http://schemas.openxmlformats.org/officeDocument/2006/relationships/theme" Target="../theme/theme22.xml"/><Relationship Id="rId4" Type="http://schemas.openxmlformats.org/officeDocument/2006/relationships/slideLayout" Target="../slideLayouts/slideLayout5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23.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24.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25.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26.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101.xml"/><Relationship Id="rId1" Type="http://schemas.openxmlformats.org/officeDocument/2006/relationships/slideLayout" Target="../slideLayouts/slideLayout100.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104.xml"/><Relationship Id="rId7" Type="http://schemas.openxmlformats.org/officeDocument/2006/relationships/image" Target="../media/image12.jpeg"/><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theme" Target="../theme/theme28.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5" Type="http://schemas.openxmlformats.org/officeDocument/2006/relationships/theme" Target="../theme/theme29.xml"/><Relationship Id="rId4" Type="http://schemas.openxmlformats.org/officeDocument/2006/relationships/slideLayout" Target="../slideLayouts/slideLayout1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3.jpeg"/></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5" Type="http://schemas.openxmlformats.org/officeDocument/2006/relationships/image" Target="../media/image12.jpeg"/><Relationship Id="rId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5" Type="http://schemas.openxmlformats.org/officeDocument/2006/relationships/theme" Target="../theme/theme31.xml"/><Relationship Id="rId4" Type="http://schemas.openxmlformats.org/officeDocument/2006/relationships/slideLayout" Target="../slideLayouts/slideLayout117.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120.xml"/><Relationship Id="rId7" Type="http://schemas.openxmlformats.org/officeDocument/2006/relationships/image" Target="../media/image12.jpeg"/><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theme" Target="../theme/theme32.xml"/><Relationship Id="rId5" Type="http://schemas.openxmlformats.org/officeDocument/2006/relationships/slideLayout" Target="../slideLayouts/slideLayout122.xml"/><Relationship Id="rId4" Type="http://schemas.openxmlformats.org/officeDocument/2006/relationships/slideLayout" Target="../slideLayouts/slideLayout121.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4" Type="http://schemas.openxmlformats.org/officeDocument/2006/relationships/image" Target="../media/image12.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jpeg"/><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7.xml"/><Relationship Id="rId1"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9.xml"/><Relationship Id="rId7" Type="http://schemas.openxmlformats.org/officeDocument/2006/relationships/theme" Target="../theme/theme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9.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73" r:id="rId1"/>
    <p:sldLayoutId id="2147484506" r:id="rId2"/>
    <p:sldLayoutId id="2147484507" r:id="rId3"/>
    <p:sldLayoutId id="2147484509" r:id="rId4"/>
    <p:sldLayoutId id="2147484510" r:id="rId5"/>
    <p:sldLayoutId id="2147484511" r:id="rId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88" r:id="rId1"/>
    <p:sldLayoutId id="2147484489" r:id="rId2"/>
  </p:sldLayoutIdLst>
  <p:hf hdr="0" ftr="0" dt="0"/>
  <p:txStyles>
    <p:titleStyle>
      <a:lvl1pPr algn="l" rtl="0" eaLnBrk="0" fontAlgn="base" hangingPunct="0">
        <a:spcBef>
          <a:spcPct val="0"/>
        </a:spcBef>
        <a:spcAft>
          <a:spcPct val="0"/>
        </a:spcAft>
        <a:defRPr sz="3000" kern="120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charset="0"/>
        </a:defRPr>
      </a:lvl2pPr>
      <a:lvl3pPr algn="l" rtl="0" eaLnBrk="0" fontAlgn="base" hangingPunct="0">
        <a:spcBef>
          <a:spcPct val="0"/>
        </a:spcBef>
        <a:spcAft>
          <a:spcPct val="0"/>
        </a:spcAft>
        <a:defRPr sz="3000">
          <a:solidFill>
            <a:schemeClr val="tx1"/>
          </a:solidFill>
          <a:latin typeface="Arial" charset="0"/>
        </a:defRPr>
      </a:lvl3pPr>
      <a:lvl4pPr algn="l" rtl="0" eaLnBrk="0" fontAlgn="base" hangingPunct="0">
        <a:spcBef>
          <a:spcPct val="0"/>
        </a:spcBef>
        <a:spcAft>
          <a:spcPct val="0"/>
        </a:spcAft>
        <a:defRPr sz="3000">
          <a:solidFill>
            <a:schemeClr val="tx1"/>
          </a:solidFill>
          <a:latin typeface="Arial" charset="0"/>
        </a:defRPr>
      </a:lvl4pPr>
      <a:lvl5pPr algn="l" rtl="0" eaLnBrk="0" fontAlgn="base" hangingPunct="0">
        <a:spcBef>
          <a:spcPct val="0"/>
        </a:spcBef>
        <a:spcAft>
          <a:spcPct val="0"/>
        </a:spcAft>
        <a:defRPr sz="3000">
          <a:solidFill>
            <a:schemeClr val="tx1"/>
          </a:solidFill>
          <a:latin typeface="Arial" charset="0"/>
        </a:defRPr>
      </a:lvl5pPr>
      <a:lvl6pPr marL="457200" algn="l" rtl="0" eaLnBrk="1" fontAlgn="base" hangingPunct="1">
        <a:spcBef>
          <a:spcPct val="0"/>
        </a:spcBef>
        <a:spcAft>
          <a:spcPct val="0"/>
        </a:spcAft>
        <a:defRPr sz="3000">
          <a:solidFill>
            <a:schemeClr val="tx1"/>
          </a:solidFill>
          <a:latin typeface="Arial" charset="0"/>
        </a:defRPr>
      </a:lvl6pPr>
      <a:lvl7pPr marL="914400" algn="l" rtl="0" eaLnBrk="1" fontAlgn="base" hangingPunct="1">
        <a:spcBef>
          <a:spcPct val="0"/>
        </a:spcBef>
        <a:spcAft>
          <a:spcPct val="0"/>
        </a:spcAft>
        <a:defRPr sz="3000">
          <a:solidFill>
            <a:schemeClr val="tx1"/>
          </a:solidFill>
          <a:latin typeface="Arial" charset="0"/>
        </a:defRPr>
      </a:lvl7pPr>
      <a:lvl8pPr marL="1371600" algn="l" rtl="0" eaLnBrk="1" fontAlgn="base" hangingPunct="1">
        <a:spcBef>
          <a:spcPct val="0"/>
        </a:spcBef>
        <a:spcAft>
          <a:spcPct val="0"/>
        </a:spcAft>
        <a:defRPr sz="3000">
          <a:solidFill>
            <a:schemeClr val="tx1"/>
          </a:solidFill>
          <a:latin typeface="Arial" charset="0"/>
        </a:defRPr>
      </a:lvl8pPr>
      <a:lvl9pPr marL="1828800" algn="l" rtl="0" eaLnBrk="1" fontAlgn="base" hangingPunct="1">
        <a:spcBef>
          <a:spcPct val="0"/>
        </a:spcBef>
        <a:spcAft>
          <a:spcPct val="0"/>
        </a:spcAft>
        <a:defRPr sz="3000">
          <a:solidFill>
            <a:schemeClr val="tx1"/>
          </a:solidFill>
          <a:latin typeface="Arial"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16" r:id="rId1"/>
    <p:sldLayoutId id="2147484517" r:id="rId2"/>
    <p:sldLayoutId id="2147484490" r:id="rId3"/>
    <p:sldLayoutId id="2147484491" r:id="rId4"/>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92"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93"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94"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98" r:id="rId1"/>
    <p:sldLayoutId id="2147484522" r:id="rId2"/>
  </p:sldLayoutIdLst>
  <p:hf hdr="0" ftr="0" dt="0"/>
  <p:txStyles>
    <p:titleStyle>
      <a:lvl1pPr algn="ctr" rtl="0" eaLnBrk="0" fontAlgn="base" hangingPunct="0">
        <a:spcBef>
          <a:spcPct val="0"/>
        </a:spcBef>
        <a:spcAft>
          <a:spcPct val="0"/>
        </a:spcAft>
        <a:defRPr sz="3000" kern="1200">
          <a:solidFill>
            <a:schemeClr val="tx1"/>
          </a:solidFill>
          <a:latin typeface="+mj-lt"/>
          <a:ea typeface="+mj-ea"/>
          <a:cs typeface="+mj-cs"/>
        </a:defRPr>
      </a:lvl1pPr>
      <a:lvl2pPr algn="ctr" rtl="0" eaLnBrk="0" fontAlgn="base" hangingPunct="0">
        <a:spcBef>
          <a:spcPct val="0"/>
        </a:spcBef>
        <a:spcAft>
          <a:spcPct val="0"/>
        </a:spcAft>
        <a:defRPr sz="3000">
          <a:solidFill>
            <a:schemeClr val="tx1"/>
          </a:solidFill>
          <a:latin typeface="Arial" pitchFamily="34" charset="0"/>
        </a:defRPr>
      </a:lvl2pPr>
      <a:lvl3pPr algn="ctr" rtl="0" eaLnBrk="0" fontAlgn="base" hangingPunct="0">
        <a:spcBef>
          <a:spcPct val="0"/>
        </a:spcBef>
        <a:spcAft>
          <a:spcPct val="0"/>
        </a:spcAft>
        <a:defRPr sz="3000">
          <a:solidFill>
            <a:schemeClr val="tx1"/>
          </a:solidFill>
          <a:latin typeface="Arial" pitchFamily="34" charset="0"/>
        </a:defRPr>
      </a:lvl3pPr>
      <a:lvl4pPr algn="ctr" rtl="0" eaLnBrk="0" fontAlgn="base" hangingPunct="0">
        <a:spcBef>
          <a:spcPct val="0"/>
        </a:spcBef>
        <a:spcAft>
          <a:spcPct val="0"/>
        </a:spcAft>
        <a:defRPr sz="3000">
          <a:solidFill>
            <a:schemeClr val="tx1"/>
          </a:solidFill>
          <a:latin typeface="Arial" pitchFamily="34" charset="0"/>
        </a:defRPr>
      </a:lvl4pPr>
      <a:lvl5pPr algn="ctr" rtl="0" eaLnBrk="0" fontAlgn="base" hangingPunct="0">
        <a:spcBef>
          <a:spcPct val="0"/>
        </a:spcBef>
        <a:spcAft>
          <a:spcPct val="0"/>
        </a:spcAft>
        <a:defRPr sz="3000">
          <a:solidFill>
            <a:schemeClr val="tx1"/>
          </a:solidFill>
          <a:latin typeface="Arial" pitchFamily="34" charset="0"/>
        </a:defRPr>
      </a:lvl5pPr>
      <a:lvl6pPr marL="457200" algn="ctr" rtl="0" fontAlgn="base">
        <a:spcBef>
          <a:spcPct val="0"/>
        </a:spcBef>
        <a:spcAft>
          <a:spcPct val="0"/>
        </a:spcAft>
        <a:defRPr sz="3000">
          <a:solidFill>
            <a:schemeClr val="tx1"/>
          </a:solidFill>
          <a:latin typeface="Arial" pitchFamily="34" charset="0"/>
        </a:defRPr>
      </a:lvl6pPr>
      <a:lvl7pPr marL="914400" algn="ctr" rtl="0" fontAlgn="base">
        <a:spcBef>
          <a:spcPct val="0"/>
        </a:spcBef>
        <a:spcAft>
          <a:spcPct val="0"/>
        </a:spcAft>
        <a:defRPr sz="3000">
          <a:solidFill>
            <a:schemeClr val="tx1"/>
          </a:solidFill>
          <a:latin typeface="Arial" pitchFamily="34" charset="0"/>
        </a:defRPr>
      </a:lvl7pPr>
      <a:lvl8pPr marL="1371600" algn="ctr" rtl="0" fontAlgn="base">
        <a:spcBef>
          <a:spcPct val="0"/>
        </a:spcBef>
        <a:spcAft>
          <a:spcPct val="0"/>
        </a:spcAft>
        <a:defRPr sz="3000">
          <a:solidFill>
            <a:schemeClr val="tx1"/>
          </a:solidFill>
          <a:latin typeface="Arial" pitchFamily="34" charset="0"/>
        </a:defRPr>
      </a:lvl8pPr>
      <a:lvl9pPr marL="1828800" algn="ctr" rtl="0" fontAlgn="base">
        <a:spcBef>
          <a:spcPct val="0"/>
        </a:spcBef>
        <a:spcAft>
          <a:spcPct val="0"/>
        </a:spcAft>
        <a:defRPr sz="3000">
          <a:solidFill>
            <a:schemeClr val="tx1"/>
          </a:solidFill>
          <a:latin typeface="Arial" pitchFamily="34" charset="0"/>
        </a:defRPr>
      </a:lvl9pPr>
    </p:titleStyle>
    <p:bodyStyle>
      <a:lvl1pPr marL="342900" indent="-342900" algn="ctr" rtl="0" eaLnBrk="0" fontAlgn="base" hangingPunct="0">
        <a:spcBef>
          <a:spcPct val="20000"/>
        </a:spcBef>
        <a:spcAft>
          <a:spcPct val="0"/>
        </a:spcAft>
        <a:buFont typeface="Arial" pitchFamily="34" charset="0"/>
        <a:defRPr sz="25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99" r:id="rId1"/>
    <p:sldLayoutId id="2147484500" r:id="rId2"/>
  </p:sldLayoutIdLst>
  <p:hf hdr="0" ftr="0" dt="0"/>
  <p:txStyles>
    <p:titleStyle>
      <a:lvl1pPr algn="l" rtl="0" eaLnBrk="0" fontAlgn="base" hangingPunct="0">
        <a:spcBef>
          <a:spcPct val="0"/>
        </a:spcBef>
        <a:spcAft>
          <a:spcPct val="0"/>
        </a:spcAft>
        <a:defRPr sz="3000" kern="120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pitchFamily="34" charset="0"/>
        </a:defRPr>
      </a:lvl2pPr>
      <a:lvl3pPr algn="l" rtl="0" eaLnBrk="0" fontAlgn="base" hangingPunct="0">
        <a:spcBef>
          <a:spcPct val="0"/>
        </a:spcBef>
        <a:spcAft>
          <a:spcPct val="0"/>
        </a:spcAft>
        <a:defRPr sz="3000">
          <a:solidFill>
            <a:schemeClr val="tx1"/>
          </a:solidFill>
          <a:latin typeface="Arial" pitchFamily="34" charset="0"/>
        </a:defRPr>
      </a:lvl3pPr>
      <a:lvl4pPr algn="l" rtl="0" eaLnBrk="0" fontAlgn="base" hangingPunct="0">
        <a:spcBef>
          <a:spcPct val="0"/>
        </a:spcBef>
        <a:spcAft>
          <a:spcPct val="0"/>
        </a:spcAft>
        <a:defRPr sz="3000">
          <a:solidFill>
            <a:schemeClr val="tx1"/>
          </a:solidFill>
          <a:latin typeface="Arial" pitchFamily="34" charset="0"/>
        </a:defRPr>
      </a:lvl4pPr>
      <a:lvl5pPr algn="l" rtl="0" eaLnBrk="0" fontAlgn="base" hangingPunct="0">
        <a:spcBef>
          <a:spcPct val="0"/>
        </a:spcBef>
        <a:spcAft>
          <a:spcPct val="0"/>
        </a:spcAft>
        <a:defRPr sz="3000">
          <a:solidFill>
            <a:schemeClr val="tx1"/>
          </a:solidFill>
          <a:latin typeface="Arial" pitchFamily="34" charset="0"/>
        </a:defRPr>
      </a:lvl5pPr>
      <a:lvl6pPr marL="457200" algn="l" rtl="0" fontAlgn="base">
        <a:spcBef>
          <a:spcPct val="0"/>
        </a:spcBef>
        <a:spcAft>
          <a:spcPct val="0"/>
        </a:spcAft>
        <a:defRPr sz="3000">
          <a:solidFill>
            <a:schemeClr val="tx1"/>
          </a:solidFill>
          <a:latin typeface="Arial" pitchFamily="34" charset="0"/>
        </a:defRPr>
      </a:lvl6pPr>
      <a:lvl7pPr marL="914400" algn="l" rtl="0" fontAlgn="base">
        <a:spcBef>
          <a:spcPct val="0"/>
        </a:spcBef>
        <a:spcAft>
          <a:spcPct val="0"/>
        </a:spcAft>
        <a:defRPr sz="3000">
          <a:solidFill>
            <a:schemeClr val="tx1"/>
          </a:solidFill>
          <a:latin typeface="Arial" pitchFamily="34" charset="0"/>
        </a:defRPr>
      </a:lvl7pPr>
      <a:lvl8pPr marL="1371600" algn="l" rtl="0" fontAlgn="base">
        <a:spcBef>
          <a:spcPct val="0"/>
        </a:spcBef>
        <a:spcAft>
          <a:spcPct val="0"/>
        </a:spcAft>
        <a:defRPr sz="3000">
          <a:solidFill>
            <a:schemeClr val="tx1"/>
          </a:solidFill>
          <a:latin typeface="Arial" pitchFamily="34" charset="0"/>
        </a:defRPr>
      </a:lvl8pPr>
      <a:lvl9pPr marL="1828800" algn="l" rtl="0" fontAlgn="base">
        <a:spcBef>
          <a:spcPct val="0"/>
        </a:spcBef>
        <a:spcAft>
          <a:spcPct val="0"/>
        </a:spcAft>
        <a:defRPr sz="30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01" r:id="rId1"/>
    <p:sldLayoutId id="2147484502" r:id="rId2"/>
    <p:sldLayoutId id="2147484518" r:id="rId3"/>
    <p:sldLayoutId id="2147484519" r:id="rId4"/>
    <p:sldLayoutId id="2147484520" r:id="rId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03"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74" r:id="rId1"/>
  </p:sldLayoutIdLst>
  <p:hf hdr="0" ftr="0" dt="0"/>
  <p:txStyles>
    <p:titleStyle>
      <a:lvl1pPr algn="ctr" rtl="0" eaLnBrk="0" fontAlgn="base" hangingPunct="0">
        <a:spcBef>
          <a:spcPct val="0"/>
        </a:spcBef>
        <a:spcAft>
          <a:spcPct val="0"/>
        </a:spcAft>
        <a:defRPr sz="3000" kern="1200">
          <a:solidFill>
            <a:schemeClr val="tx1"/>
          </a:solidFill>
          <a:latin typeface="+mj-lt"/>
          <a:ea typeface="+mj-ea"/>
          <a:cs typeface="+mj-cs"/>
        </a:defRPr>
      </a:lvl1pPr>
      <a:lvl2pPr algn="ctr" rtl="0" eaLnBrk="0" fontAlgn="base" hangingPunct="0">
        <a:spcBef>
          <a:spcPct val="0"/>
        </a:spcBef>
        <a:spcAft>
          <a:spcPct val="0"/>
        </a:spcAft>
        <a:defRPr sz="3000">
          <a:solidFill>
            <a:schemeClr val="tx1"/>
          </a:solidFill>
          <a:latin typeface="Arial" pitchFamily="34" charset="0"/>
        </a:defRPr>
      </a:lvl2pPr>
      <a:lvl3pPr algn="ctr" rtl="0" eaLnBrk="0" fontAlgn="base" hangingPunct="0">
        <a:spcBef>
          <a:spcPct val="0"/>
        </a:spcBef>
        <a:spcAft>
          <a:spcPct val="0"/>
        </a:spcAft>
        <a:defRPr sz="3000">
          <a:solidFill>
            <a:schemeClr val="tx1"/>
          </a:solidFill>
          <a:latin typeface="Arial" pitchFamily="34" charset="0"/>
        </a:defRPr>
      </a:lvl3pPr>
      <a:lvl4pPr algn="ctr" rtl="0" eaLnBrk="0" fontAlgn="base" hangingPunct="0">
        <a:spcBef>
          <a:spcPct val="0"/>
        </a:spcBef>
        <a:spcAft>
          <a:spcPct val="0"/>
        </a:spcAft>
        <a:defRPr sz="3000">
          <a:solidFill>
            <a:schemeClr val="tx1"/>
          </a:solidFill>
          <a:latin typeface="Arial" pitchFamily="34" charset="0"/>
        </a:defRPr>
      </a:lvl4pPr>
      <a:lvl5pPr algn="ctr" rtl="0" eaLnBrk="0" fontAlgn="base" hangingPunct="0">
        <a:spcBef>
          <a:spcPct val="0"/>
        </a:spcBef>
        <a:spcAft>
          <a:spcPct val="0"/>
        </a:spcAft>
        <a:defRPr sz="3000">
          <a:solidFill>
            <a:schemeClr val="tx1"/>
          </a:solidFill>
          <a:latin typeface="Arial" pitchFamily="34" charset="0"/>
        </a:defRPr>
      </a:lvl5pPr>
      <a:lvl6pPr marL="457200" algn="ctr" rtl="0" eaLnBrk="1" fontAlgn="base" hangingPunct="1">
        <a:spcBef>
          <a:spcPct val="0"/>
        </a:spcBef>
        <a:spcAft>
          <a:spcPct val="0"/>
        </a:spcAft>
        <a:defRPr sz="3000">
          <a:solidFill>
            <a:schemeClr val="tx1"/>
          </a:solidFill>
          <a:latin typeface="Arial" pitchFamily="34" charset="0"/>
        </a:defRPr>
      </a:lvl6pPr>
      <a:lvl7pPr marL="914400" algn="ctr" rtl="0" eaLnBrk="1" fontAlgn="base" hangingPunct="1">
        <a:spcBef>
          <a:spcPct val="0"/>
        </a:spcBef>
        <a:spcAft>
          <a:spcPct val="0"/>
        </a:spcAft>
        <a:defRPr sz="3000">
          <a:solidFill>
            <a:schemeClr val="tx1"/>
          </a:solidFill>
          <a:latin typeface="Arial" pitchFamily="34" charset="0"/>
        </a:defRPr>
      </a:lvl7pPr>
      <a:lvl8pPr marL="1371600" algn="ctr" rtl="0" eaLnBrk="1" fontAlgn="base" hangingPunct="1">
        <a:spcBef>
          <a:spcPct val="0"/>
        </a:spcBef>
        <a:spcAft>
          <a:spcPct val="0"/>
        </a:spcAft>
        <a:defRPr sz="3000">
          <a:solidFill>
            <a:schemeClr val="tx1"/>
          </a:solidFill>
          <a:latin typeface="Arial" pitchFamily="34" charset="0"/>
        </a:defRPr>
      </a:lvl8pPr>
      <a:lvl9pPr marL="1828800" algn="ctr" rtl="0" eaLnBrk="1" fontAlgn="base" hangingPunct="1">
        <a:spcBef>
          <a:spcPct val="0"/>
        </a:spcBef>
        <a:spcAft>
          <a:spcPct val="0"/>
        </a:spcAft>
        <a:defRPr sz="3000">
          <a:solidFill>
            <a:schemeClr val="tx1"/>
          </a:solidFill>
          <a:latin typeface="Arial" pitchFamily="34" charset="0"/>
        </a:defRPr>
      </a:lvl9pPr>
    </p:titleStyle>
    <p:bodyStyle>
      <a:lvl1pPr marL="342900" indent="-342900" algn="ctr" rtl="0" eaLnBrk="0" fontAlgn="base" hangingPunct="0">
        <a:spcBef>
          <a:spcPct val="20000"/>
        </a:spcBef>
        <a:spcAft>
          <a:spcPct val="0"/>
        </a:spcAft>
        <a:buFont typeface="Arial" pitchFamily="34" charset="0"/>
        <a:buChar char="•"/>
        <a:defRPr sz="25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04"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05"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94209"/>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29804"/>
                <a:invGamma/>
              </a:schemeClr>
            </a:gs>
            <a:gs pos="50000">
              <a:schemeClr val="bg1"/>
            </a:gs>
            <a:gs pos="100000">
              <a:schemeClr val="bg1">
                <a:gamma/>
                <a:shade val="29804"/>
                <a:invGamma/>
              </a:schemeClr>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b="0">
                <a:solidFill>
                  <a:schemeClr val="tx1"/>
                </a:solidFill>
                <a:latin typeface="+mn-lt"/>
              </a:defRPr>
            </a:lvl1pPr>
          </a:lstStyle>
          <a:p>
            <a:pPr eaLnBrk="0" hangingPunct="0"/>
            <a:endParaRPr lang="en-US" smtClean="0">
              <a:solidFill>
                <a:srgbClr val="FFFFFF"/>
              </a:solidFill>
            </a:endParaRPr>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b="0">
                <a:solidFill>
                  <a:schemeClr val="tx1"/>
                </a:solidFill>
                <a:latin typeface="+mn-lt"/>
              </a:defRPr>
            </a:lvl1pPr>
          </a:lstStyle>
          <a:p>
            <a:pPr eaLnBrk="0" hangingPunct="0"/>
            <a:endParaRPr lang="en-US" smtClean="0">
              <a:solidFill>
                <a:srgbClr val="FFFFFF"/>
              </a:solidFill>
            </a:endParaRP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mn-lt"/>
              </a:defRPr>
            </a:lvl1pPr>
          </a:lstStyle>
          <a:p>
            <a:pPr eaLnBrk="0" hangingPunct="0"/>
            <a:fld id="{7DC9161A-3046-4FD0-ABDC-B7227F86C9D6}" type="slidenum">
              <a:rPr lang="en-US" smtClean="0">
                <a:solidFill>
                  <a:srgbClr val="FFFFFF"/>
                </a:solidFill>
              </a:rPr>
              <a:pPr eaLnBrk="0" hangingPunct="0"/>
              <a:t>‹#›</a:t>
            </a:fld>
            <a:endParaRPr lang="en-US" smtClean="0">
              <a:solidFill>
                <a:srgbClr val="FFFFFF"/>
              </a:solidFill>
            </a:endParaRPr>
          </a:p>
        </p:txBody>
      </p:sp>
      <p:sp>
        <p:nvSpPr>
          <p:cNvPr id="1029"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0" name="Rectangle 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031193608"/>
      </p:ext>
    </p:extLst>
  </p:cSld>
  <p:clrMap bg1="dk2" tx1="lt1" bg2="dk1" tx2="lt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 id="2147484540" r:id="rId12"/>
  </p:sldLayoutIdLst>
  <p:txStyles>
    <p:titleStyle>
      <a:lvl1pPr algn="ctr" rtl="0" eaLnBrk="0" fontAlgn="base" hangingPunct="0">
        <a:spcBef>
          <a:spcPct val="0"/>
        </a:spcBef>
        <a:spcAft>
          <a:spcPct val="0"/>
        </a:spcAft>
        <a:defRPr sz="4400">
          <a:solidFill>
            <a:srgbClr val="FFFF66"/>
          </a:solidFill>
          <a:latin typeface="+mj-lt"/>
          <a:ea typeface="+mj-ea"/>
          <a:cs typeface="+mj-cs"/>
        </a:defRPr>
      </a:lvl1pPr>
      <a:lvl2pPr algn="ctr" rtl="0" eaLnBrk="0" fontAlgn="base" hangingPunct="0">
        <a:spcBef>
          <a:spcPct val="0"/>
        </a:spcBef>
        <a:spcAft>
          <a:spcPct val="0"/>
        </a:spcAft>
        <a:defRPr sz="4400">
          <a:solidFill>
            <a:srgbClr val="FFFF66"/>
          </a:solidFill>
          <a:latin typeface="Times New Roman" pitchFamily="18" charset="0"/>
        </a:defRPr>
      </a:lvl2pPr>
      <a:lvl3pPr algn="ctr" rtl="0" eaLnBrk="0" fontAlgn="base" hangingPunct="0">
        <a:spcBef>
          <a:spcPct val="0"/>
        </a:spcBef>
        <a:spcAft>
          <a:spcPct val="0"/>
        </a:spcAft>
        <a:defRPr sz="4400">
          <a:solidFill>
            <a:srgbClr val="FFFF66"/>
          </a:solidFill>
          <a:latin typeface="Times New Roman" pitchFamily="18" charset="0"/>
        </a:defRPr>
      </a:lvl3pPr>
      <a:lvl4pPr algn="ctr" rtl="0" eaLnBrk="0" fontAlgn="base" hangingPunct="0">
        <a:spcBef>
          <a:spcPct val="0"/>
        </a:spcBef>
        <a:spcAft>
          <a:spcPct val="0"/>
        </a:spcAft>
        <a:defRPr sz="4400">
          <a:solidFill>
            <a:srgbClr val="FFFF66"/>
          </a:solidFill>
          <a:latin typeface="Times New Roman" pitchFamily="18" charset="0"/>
        </a:defRPr>
      </a:lvl4pPr>
      <a:lvl5pPr algn="ctr" rtl="0" eaLnBrk="0" fontAlgn="base" hangingPunct="0">
        <a:spcBef>
          <a:spcPct val="0"/>
        </a:spcBef>
        <a:spcAft>
          <a:spcPct val="0"/>
        </a:spcAft>
        <a:defRPr sz="4400">
          <a:solidFill>
            <a:srgbClr val="FFFF66"/>
          </a:solidFill>
          <a:latin typeface="Times New Roman" pitchFamily="18" charset="0"/>
        </a:defRPr>
      </a:lvl5pPr>
      <a:lvl6pPr marL="457200" algn="ctr" rtl="0" eaLnBrk="0" fontAlgn="base" hangingPunct="0">
        <a:spcBef>
          <a:spcPct val="0"/>
        </a:spcBef>
        <a:spcAft>
          <a:spcPct val="0"/>
        </a:spcAft>
        <a:defRPr sz="4400">
          <a:solidFill>
            <a:srgbClr val="FFFF66"/>
          </a:solidFill>
          <a:latin typeface="Times New Roman" pitchFamily="18" charset="0"/>
        </a:defRPr>
      </a:lvl6pPr>
      <a:lvl7pPr marL="914400" algn="ctr" rtl="0" eaLnBrk="0" fontAlgn="base" hangingPunct="0">
        <a:spcBef>
          <a:spcPct val="0"/>
        </a:spcBef>
        <a:spcAft>
          <a:spcPct val="0"/>
        </a:spcAft>
        <a:defRPr sz="4400">
          <a:solidFill>
            <a:srgbClr val="FFFF66"/>
          </a:solidFill>
          <a:latin typeface="Times New Roman" pitchFamily="18" charset="0"/>
        </a:defRPr>
      </a:lvl7pPr>
      <a:lvl8pPr marL="1371600" algn="ctr" rtl="0" eaLnBrk="0" fontAlgn="base" hangingPunct="0">
        <a:spcBef>
          <a:spcPct val="0"/>
        </a:spcBef>
        <a:spcAft>
          <a:spcPct val="0"/>
        </a:spcAft>
        <a:defRPr sz="4400">
          <a:solidFill>
            <a:srgbClr val="FFFF66"/>
          </a:solidFill>
          <a:latin typeface="Times New Roman" pitchFamily="18" charset="0"/>
        </a:defRPr>
      </a:lvl8pPr>
      <a:lvl9pPr marL="1828800" algn="ctr" rtl="0" eaLnBrk="0" fontAlgn="base" hangingPunct="0">
        <a:spcBef>
          <a:spcPct val="0"/>
        </a:spcBef>
        <a:spcAft>
          <a:spcPct val="0"/>
        </a:spcAft>
        <a:defRPr sz="4400">
          <a:solidFill>
            <a:srgbClr val="FFFF66"/>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50000">
              <a:schemeClr val="accent2"/>
            </a:gs>
            <a:gs pos="100000">
              <a:schemeClr val="accent2">
                <a:gamma/>
                <a:shade val="46275"/>
                <a:invGamma/>
              </a:schemeClr>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b="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fld id="{BE296044-6CB9-4D60-AA8A-032A0A6C61F6}" type="slidenum">
              <a:rPr lang="en-US" b="0">
                <a:solidFill>
                  <a:srgbClr val="000000"/>
                </a:solidFill>
                <a:latin typeface="Times New Roman" pitchFamily="18" charset="0"/>
              </a:rPr>
              <a:pPr eaLnBrk="0" hangingPunct="0"/>
              <a:t>‹#›</a:t>
            </a:fld>
            <a:endParaRPr lang="en-US" b="0">
              <a:solidFill>
                <a:srgbClr val="000000"/>
              </a:solidFill>
              <a:latin typeface="Times New Roman" pitchFamily="18" charset="0"/>
            </a:endParaRPr>
          </a:p>
        </p:txBody>
      </p:sp>
    </p:spTree>
    <p:extLst>
      <p:ext uri="{BB962C8B-B14F-4D97-AF65-F5344CB8AC3E}">
        <p14:creationId xmlns:p14="http://schemas.microsoft.com/office/powerpoint/2010/main" val="1432107206"/>
      </p:ext>
    </p:extLst>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 id="214748455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50000">
              <a:schemeClr val="accent2"/>
            </a:gs>
            <a:gs pos="100000">
              <a:schemeClr val="accent2">
                <a:gamma/>
                <a:shade val="46275"/>
                <a:invGamma/>
              </a:schemeClr>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b="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fld id="{BE296044-6CB9-4D60-AA8A-032A0A6C61F6}" type="slidenum">
              <a:rPr lang="en-US" b="0">
                <a:solidFill>
                  <a:srgbClr val="000000"/>
                </a:solidFill>
                <a:latin typeface="Times New Roman" pitchFamily="18" charset="0"/>
              </a:rPr>
              <a:pPr eaLnBrk="0" hangingPunct="0"/>
              <a:t>‹#›</a:t>
            </a:fld>
            <a:endParaRPr lang="en-US" b="0">
              <a:solidFill>
                <a:srgbClr val="000000"/>
              </a:solidFill>
              <a:latin typeface="Times New Roman" pitchFamily="18" charset="0"/>
            </a:endParaRPr>
          </a:p>
        </p:txBody>
      </p:sp>
    </p:spTree>
    <p:extLst>
      <p:ext uri="{BB962C8B-B14F-4D97-AF65-F5344CB8AC3E}">
        <p14:creationId xmlns:p14="http://schemas.microsoft.com/office/powerpoint/2010/main" val="1436512738"/>
      </p:ext>
    </p:extLst>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 id="21474845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50000">
              <a:schemeClr val="accent2"/>
            </a:gs>
            <a:gs pos="100000">
              <a:schemeClr val="accent2">
                <a:gamma/>
                <a:shade val="46275"/>
                <a:invGamma/>
              </a:schemeClr>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b="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fld id="{BE296044-6CB9-4D60-AA8A-032A0A6C61F6}" type="slidenum">
              <a:rPr lang="en-US" b="0">
                <a:solidFill>
                  <a:srgbClr val="000000"/>
                </a:solidFill>
                <a:latin typeface="Times New Roman" pitchFamily="18" charset="0"/>
              </a:rPr>
              <a:pPr eaLnBrk="0" hangingPunct="0"/>
              <a:t>‹#›</a:t>
            </a:fld>
            <a:endParaRPr lang="en-US" b="0">
              <a:solidFill>
                <a:srgbClr val="000000"/>
              </a:solidFill>
              <a:latin typeface="Times New Roman" pitchFamily="18" charset="0"/>
            </a:endParaRPr>
          </a:p>
        </p:txBody>
      </p:sp>
    </p:spTree>
    <p:extLst>
      <p:ext uri="{BB962C8B-B14F-4D97-AF65-F5344CB8AC3E}">
        <p14:creationId xmlns:p14="http://schemas.microsoft.com/office/powerpoint/2010/main" val="1897926150"/>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 id="214748457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807193"/>
      </p:ext>
    </p:extLst>
  </p:cSld>
  <p:clrMap bg1="lt1" tx1="dk1" bg2="lt2" tx2="dk2" accent1="accent1" accent2="accent2" accent3="accent3" accent4="accent4" accent5="accent5" accent6="accent6" hlink="hlink" folHlink="folHlink"/>
  <p:sldLayoutIdLst>
    <p:sldLayoutId id="2147484606" r:id="rId1"/>
    <p:sldLayoutId id="2147484607" r:id="rId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791336"/>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137120"/>
      </p:ext>
    </p:extLst>
  </p:cSld>
  <p:clrMap bg1="lt1" tx1="dk1" bg2="lt2" tx2="dk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75" r:id="rId1"/>
    <p:sldLayoutId id="2147484476" r:id="rId2"/>
  </p:sldLayoutIdLst>
  <p:hf hdr="0" ftr="0" dt="0"/>
  <p:txStyles>
    <p:titleStyle>
      <a:lvl1pPr algn="l" rtl="0" eaLnBrk="0" fontAlgn="base" hangingPunct="0">
        <a:spcBef>
          <a:spcPct val="0"/>
        </a:spcBef>
        <a:spcAft>
          <a:spcPct val="0"/>
        </a:spcAft>
        <a:defRPr sz="3000" kern="120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pitchFamily="34" charset="0"/>
        </a:defRPr>
      </a:lvl2pPr>
      <a:lvl3pPr algn="l" rtl="0" eaLnBrk="0" fontAlgn="base" hangingPunct="0">
        <a:spcBef>
          <a:spcPct val="0"/>
        </a:spcBef>
        <a:spcAft>
          <a:spcPct val="0"/>
        </a:spcAft>
        <a:defRPr sz="3000">
          <a:solidFill>
            <a:schemeClr val="tx1"/>
          </a:solidFill>
          <a:latin typeface="Arial" pitchFamily="34" charset="0"/>
        </a:defRPr>
      </a:lvl3pPr>
      <a:lvl4pPr algn="l" rtl="0" eaLnBrk="0" fontAlgn="base" hangingPunct="0">
        <a:spcBef>
          <a:spcPct val="0"/>
        </a:spcBef>
        <a:spcAft>
          <a:spcPct val="0"/>
        </a:spcAft>
        <a:defRPr sz="3000">
          <a:solidFill>
            <a:schemeClr val="tx1"/>
          </a:solidFill>
          <a:latin typeface="Arial" pitchFamily="34" charset="0"/>
        </a:defRPr>
      </a:lvl4pPr>
      <a:lvl5pPr algn="l" rtl="0" eaLnBrk="0" fontAlgn="base" hangingPunct="0">
        <a:spcBef>
          <a:spcPct val="0"/>
        </a:spcBef>
        <a:spcAft>
          <a:spcPct val="0"/>
        </a:spcAft>
        <a:defRPr sz="3000">
          <a:solidFill>
            <a:schemeClr val="tx1"/>
          </a:solidFill>
          <a:latin typeface="Arial" pitchFamily="34" charset="0"/>
        </a:defRPr>
      </a:lvl5pPr>
      <a:lvl6pPr marL="457200" algn="l" rtl="0" eaLnBrk="1" fontAlgn="base" hangingPunct="1">
        <a:spcBef>
          <a:spcPct val="0"/>
        </a:spcBef>
        <a:spcAft>
          <a:spcPct val="0"/>
        </a:spcAft>
        <a:defRPr sz="3000">
          <a:solidFill>
            <a:schemeClr val="tx1"/>
          </a:solidFill>
          <a:latin typeface="Arial" pitchFamily="34" charset="0"/>
        </a:defRPr>
      </a:lvl6pPr>
      <a:lvl7pPr marL="914400" algn="l" rtl="0" eaLnBrk="1" fontAlgn="base" hangingPunct="1">
        <a:spcBef>
          <a:spcPct val="0"/>
        </a:spcBef>
        <a:spcAft>
          <a:spcPct val="0"/>
        </a:spcAft>
        <a:defRPr sz="3000">
          <a:solidFill>
            <a:schemeClr val="tx1"/>
          </a:solidFill>
          <a:latin typeface="Arial" pitchFamily="34" charset="0"/>
        </a:defRPr>
      </a:lvl7pPr>
      <a:lvl8pPr marL="1371600" algn="l" rtl="0" eaLnBrk="1" fontAlgn="base" hangingPunct="1">
        <a:spcBef>
          <a:spcPct val="0"/>
        </a:spcBef>
        <a:spcAft>
          <a:spcPct val="0"/>
        </a:spcAft>
        <a:defRPr sz="3000">
          <a:solidFill>
            <a:schemeClr val="tx1"/>
          </a:solidFill>
          <a:latin typeface="Arial" pitchFamily="34" charset="0"/>
        </a:defRPr>
      </a:lvl8pPr>
      <a:lvl9pPr marL="1828800" algn="l" rtl="0" eaLnBrk="1" fontAlgn="base" hangingPunct="1">
        <a:spcBef>
          <a:spcPct val="0"/>
        </a:spcBef>
        <a:spcAft>
          <a:spcPct val="0"/>
        </a:spcAft>
        <a:defRPr sz="30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570850"/>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Lst>
  <p:txStyles>
    <p:titleStyle>
      <a:lvl1pPr algn="ctr" rtl="0" eaLnBrk="0" fontAlgn="base" hangingPunct="0">
        <a:spcBef>
          <a:spcPct val="0"/>
        </a:spcBef>
        <a:spcAft>
          <a:spcPct val="0"/>
        </a:spcAft>
        <a:defRPr sz="3000" kern="1200">
          <a:solidFill>
            <a:schemeClr val="tx1"/>
          </a:solidFill>
          <a:latin typeface="+mj-lt"/>
          <a:ea typeface="+mj-ea"/>
          <a:cs typeface="+mj-cs"/>
        </a:defRPr>
      </a:lvl1pPr>
      <a:lvl2pPr algn="ctr" rtl="0" eaLnBrk="0" fontAlgn="base" hangingPunct="0">
        <a:spcBef>
          <a:spcPct val="0"/>
        </a:spcBef>
        <a:spcAft>
          <a:spcPct val="0"/>
        </a:spcAft>
        <a:defRPr sz="3000">
          <a:solidFill>
            <a:schemeClr val="tx1"/>
          </a:solidFill>
          <a:latin typeface="Arial" charset="0"/>
        </a:defRPr>
      </a:lvl2pPr>
      <a:lvl3pPr algn="ctr" rtl="0" eaLnBrk="0" fontAlgn="base" hangingPunct="0">
        <a:spcBef>
          <a:spcPct val="0"/>
        </a:spcBef>
        <a:spcAft>
          <a:spcPct val="0"/>
        </a:spcAft>
        <a:defRPr sz="3000">
          <a:solidFill>
            <a:schemeClr val="tx1"/>
          </a:solidFill>
          <a:latin typeface="Arial" charset="0"/>
        </a:defRPr>
      </a:lvl3pPr>
      <a:lvl4pPr algn="ctr" rtl="0" eaLnBrk="0" fontAlgn="base" hangingPunct="0">
        <a:spcBef>
          <a:spcPct val="0"/>
        </a:spcBef>
        <a:spcAft>
          <a:spcPct val="0"/>
        </a:spcAft>
        <a:defRPr sz="3000">
          <a:solidFill>
            <a:schemeClr val="tx1"/>
          </a:solidFill>
          <a:latin typeface="Arial" charset="0"/>
        </a:defRPr>
      </a:lvl4pPr>
      <a:lvl5pPr algn="ctr" rtl="0" eaLnBrk="0" fontAlgn="base" hangingPunct="0">
        <a:spcBef>
          <a:spcPct val="0"/>
        </a:spcBef>
        <a:spcAft>
          <a:spcPct val="0"/>
        </a:spcAft>
        <a:defRPr sz="3000">
          <a:solidFill>
            <a:schemeClr val="tx1"/>
          </a:solidFill>
          <a:latin typeface="Arial" charset="0"/>
        </a:defRPr>
      </a:lvl5pPr>
      <a:lvl6pPr marL="457200" algn="ctr" rtl="0" fontAlgn="base">
        <a:spcBef>
          <a:spcPct val="0"/>
        </a:spcBef>
        <a:spcAft>
          <a:spcPct val="0"/>
        </a:spcAft>
        <a:defRPr sz="3000">
          <a:solidFill>
            <a:schemeClr val="tx1"/>
          </a:solidFill>
          <a:latin typeface="Arial" charset="0"/>
        </a:defRPr>
      </a:lvl6pPr>
      <a:lvl7pPr marL="914400" algn="ctr" rtl="0" fontAlgn="base">
        <a:spcBef>
          <a:spcPct val="0"/>
        </a:spcBef>
        <a:spcAft>
          <a:spcPct val="0"/>
        </a:spcAft>
        <a:defRPr sz="3000">
          <a:solidFill>
            <a:schemeClr val="tx1"/>
          </a:solidFill>
          <a:latin typeface="Arial" charset="0"/>
        </a:defRPr>
      </a:lvl7pPr>
      <a:lvl8pPr marL="1371600" algn="ctr" rtl="0" fontAlgn="base">
        <a:spcBef>
          <a:spcPct val="0"/>
        </a:spcBef>
        <a:spcAft>
          <a:spcPct val="0"/>
        </a:spcAft>
        <a:defRPr sz="3000">
          <a:solidFill>
            <a:schemeClr val="tx1"/>
          </a:solidFill>
          <a:latin typeface="Arial" charset="0"/>
        </a:defRPr>
      </a:lvl8pPr>
      <a:lvl9pPr marL="1828800" algn="ctr" rtl="0" fontAlgn="base">
        <a:spcBef>
          <a:spcPct val="0"/>
        </a:spcBef>
        <a:spcAft>
          <a:spcPct val="0"/>
        </a:spcAft>
        <a:defRPr sz="3000">
          <a:solidFill>
            <a:schemeClr val="tx1"/>
          </a:solidFill>
          <a:latin typeface="Arial" charset="0"/>
        </a:defRPr>
      </a:lvl9pPr>
    </p:titleStyle>
    <p:bodyStyle>
      <a:lvl1pPr marL="342900" indent="-342900" algn="ctr" rtl="0" eaLnBrk="0" fontAlgn="base" hangingPunct="0">
        <a:spcBef>
          <a:spcPct val="20000"/>
        </a:spcBef>
        <a:spcAft>
          <a:spcPct val="0"/>
        </a:spcAft>
        <a:buFont typeface="Arial" pitchFamily="34" charset="0"/>
        <a:defRPr sz="25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014599"/>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686538"/>
      </p:ext>
    </p:extLst>
  </p:cSld>
  <p:clrMap bg1="lt1" tx1="dk1" bg2="lt2" tx2="dk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93151"/>
      </p:ext>
    </p:extLst>
  </p:cSld>
  <p:clrMap bg1="lt1" tx1="dk1" bg2="lt2" tx2="dk2" accent1="accent1" accent2="accent2" accent3="accent3" accent4="accent4" accent5="accent5" accent6="accent6" hlink="hlink" folHlink="folHlink"/>
  <p:sldLayoutIdLst>
    <p:sldLayoutId id="2147484638" r:id="rId1"/>
    <p:sldLayoutId id="2147484639" r:id="rId2"/>
  </p:sldLayoutIdLst>
  <p:hf hdr="0" ftr="0" dt="0"/>
  <p:txStyles>
    <p:titleStyle>
      <a:lvl1pPr algn="ctr" rtl="0" eaLnBrk="0" fontAlgn="base" hangingPunct="0">
        <a:spcBef>
          <a:spcPct val="0"/>
        </a:spcBef>
        <a:spcAft>
          <a:spcPct val="0"/>
        </a:spcAft>
        <a:defRPr sz="3000" kern="1200">
          <a:solidFill>
            <a:schemeClr val="tx1"/>
          </a:solidFill>
          <a:latin typeface="+mj-lt"/>
          <a:ea typeface="+mj-ea"/>
          <a:cs typeface="+mj-cs"/>
        </a:defRPr>
      </a:lvl1pPr>
      <a:lvl2pPr algn="ctr" rtl="0" eaLnBrk="0" fontAlgn="base" hangingPunct="0">
        <a:spcBef>
          <a:spcPct val="0"/>
        </a:spcBef>
        <a:spcAft>
          <a:spcPct val="0"/>
        </a:spcAft>
        <a:defRPr sz="3000">
          <a:solidFill>
            <a:schemeClr val="tx1"/>
          </a:solidFill>
          <a:latin typeface="Arial" pitchFamily="34" charset="0"/>
        </a:defRPr>
      </a:lvl2pPr>
      <a:lvl3pPr algn="ctr" rtl="0" eaLnBrk="0" fontAlgn="base" hangingPunct="0">
        <a:spcBef>
          <a:spcPct val="0"/>
        </a:spcBef>
        <a:spcAft>
          <a:spcPct val="0"/>
        </a:spcAft>
        <a:defRPr sz="3000">
          <a:solidFill>
            <a:schemeClr val="tx1"/>
          </a:solidFill>
          <a:latin typeface="Arial" pitchFamily="34" charset="0"/>
        </a:defRPr>
      </a:lvl3pPr>
      <a:lvl4pPr algn="ctr" rtl="0" eaLnBrk="0" fontAlgn="base" hangingPunct="0">
        <a:spcBef>
          <a:spcPct val="0"/>
        </a:spcBef>
        <a:spcAft>
          <a:spcPct val="0"/>
        </a:spcAft>
        <a:defRPr sz="3000">
          <a:solidFill>
            <a:schemeClr val="tx1"/>
          </a:solidFill>
          <a:latin typeface="Arial" pitchFamily="34" charset="0"/>
        </a:defRPr>
      </a:lvl4pPr>
      <a:lvl5pPr algn="ctr" rtl="0" eaLnBrk="0" fontAlgn="base" hangingPunct="0">
        <a:spcBef>
          <a:spcPct val="0"/>
        </a:spcBef>
        <a:spcAft>
          <a:spcPct val="0"/>
        </a:spcAft>
        <a:defRPr sz="3000">
          <a:solidFill>
            <a:schemeClr val="tx1"/>
          </a:solidFill>
          <a:latin typeface="Arial" pitchFamily="34" charset="0"/>
        </a:defRPr>
      </a:lvl5pPr>
      <a:lvl6pPr marL="457200" algn="ctr" rtl="0" fontAlgn="base">
        <a:spcBef>
          <a:spcPct val="0"/>
        </a:spcBef>
        <a:spcAft>
          <a:spcPct val="0"/>
        </a:spcAft>
        <a:defRPr sz="3000">
          <a:solidFill>
            <a:schemeClr val="tx1"/>
          </a:solidFill>
          <a:latin typeface="Arial" pitchFamily="34" charset="0"/>
        </a:defRPr>
      </a:lvl6pPr>
      <a:lvl7pPr marL="914400" algn="ctr" rtl="0" fontAlgn="base">
        <a:spcBef>
          <a:spcPct val="0"/>
        </a:spcBef>
        <a:spcAft>
          <a:spcPct val="0"/>
        </a:spcAft>
        <a:defRPr sz="3000">
          <a:solidFill>
            <a:schemeClr val="tx1"/>
          </a:solidFill>
          <a:latin typeface="Arial" pitchFamily="34" charset="0"/>
        </a:defRPr>
      </a:lvl7pPr>
      <a:lvl8pPr marL="1371600" algn="ctr" rtl="0" fontAlgn="base">
        <a:spcBef>
          <a:spcPct val="0"/>
        </a:spcBef>
        <a:spcAft>
          <a:spcPct val="0"/>
        </a:spcAft>
        <a:defRPr sz="3000">
          <a:solidFill>
            <a:schemeClr val="tx1"/>
          </a:solidFill>
          <a:latin typeface="Arial" pitchFamily="34" charset="0"/>
        </a:defRPr>
      </a:lvl8pPr>
      <a:lvl9pPr marL="1828800" algn="ctr" rtl="0" fontAlgn="base">
        <a:spcBef>
          <a:spcPct val="0"/>
        </a:spcBef>
        <a:spcAft>
          <a:spcPct val="0"/>
        </a:spcAft>
        <a:defRPr sz="3000">
          <a:solidFill>
            <a:schemeClr val="tx1"/>
          </a:solidFill>
          <a:latin typeface="Arial" pitchFamily="34" charset="0"/>
        </a:defRPr>
      </a:lvl9pPr>
    </p:titleStyle>
    <p:bodyStyle>
      <a:lvl1pPr marL="342900" indent="-342900" algn="ctr" rtl="0" eaLnBrk="0" fontAlgn="base" hangingPunct="0">
        <a:spcBef>
          <a:spcPct val="20000"/>
        </a:spcBef>
        <a:spcAft>
          <a:spcPct val="0"/>
        </a:spcAft>
        <a:buFont typeface="Arial" pitchFamily="34" charset="0"/>
        <a:defRPr sz="25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12" r:id="rId1"/>
    <p:sldLayoutId id="2147484513" r:id="rId2"/>
    <p:sldLayoutId id="2147484477" r:id="rId3"/>
    <p:sldLayoutId id="2147484478" r:id="rId4"/>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79"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80"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81"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515" r:id="rId5"/>
    <p:sldLayoutId id="2147484486" r:id="rId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87" r:id="rId1"/>
  </p:sldLayoutIdLst>
  <p:hf hdr="0" ftr="0" dt="0"/>
  <p:txStyles>
    <p:titleStyle>
      <a:lvl1pPr algn="ctr" rtl="0" eaLnBrk="0" fontAlgn="base" hangingPunct="0">
        <a:spcBef>
          <a:spcPct val="0"/>
        </a:spcBef>
        <a:spcAft>
          <a:spcPct val="0"/>
        </a:spcAft>
        <a:defRPr sz="3000" kern="1200">
          <a:solidFill>
            <a:schemeClr val="tx1"/>
          </a:solidFill>
          <a:latin typeface="+mj-lt"/>
          <a:ea typeface="+mj-ea"/>
          <a:cs typeface="+mj-cs"/>
        </a:defRPr>
      </a:lvl1pPr>
      <a:lvl2pPr algn="ctr" rtl="0" eaLnBrk="0" fontAlgn="base" hangingPunct="0">
        <a:spcBef>
          <a:spcPct val="0"/>
        </a:spcBef>
        <a:spcAft>
          <a:spcPct val="0"/>
        </a:spcAft>
        <a:defRPr sz="3000">
          <a:solidFill>
            <a:schemeClr val="tx1"/>
          </a:solidFill>
          <a:latin typeface="Arial" charset="0"/>
        </a:defRPr>
      </a:lvl2pPr>
      <a:lvl3pPr algn="ctr" rtl="0" eaLnBrk="0" fontAlgn="base" hangingPunct="0">
        <a:spcBef>
          <a:spcPct val="0"/>
        </a:spcBef>
        <a:spcAft>
          <a:spcPct val="0"/>
        </a:spcAft>
        <a:defRPr sz="3000">
          <a:solidFill>
            <a:schemeClr val="tx1"/>
          </a:solidFill>
          <a:latin typeface="Arial" charset="0"/>
        </a:defRPr>
      </a:lvl3pPr>
      <a:lvl4pPr algn="ctr" rtl="0" eaLnBrk="0" fontAlgn="base" hangingPunct="0">
        <a:spcBef>
          <a:spcPct val="0"/>
        </a:spcBef>
        <a:spcAft>
          <a:spcPct val="0"/>
        </a:spcAft>
        <a:defRPr sz="3000">
          <a:solidFill>
            <a:schemeClr val="tx1"/>
          </a:solidFill>
          <a:latin typeface="Arial" charset="0"/>
        </a:defRPr>
      </a:lvl4pPr>
      <a:lvl5pPr algn="ctr" rtl="0" eaLnBrk="0" fontAlgn="base" hangingPunct="0">
        <a:spcBef>
          <a:spcPct val="0"/>
        </a:spcBef>
        <a:spcAft>
          <a:spcPct val="0"/>
        </a:spcAft>
        <a:defRPr sz="3000">
          <a:solidFill>
            <a:schemeClr val="tx1"/>
          </a:solidFill>
          <a:latin typeface="Arial" charset="0"/>
        </a:defRPr>
      </a:lvl5pPr>
      <a:lvl6pPr marL="457200" algn="ctr" rtl="0" eaLnBrk="1" fontAlgn="base" hangingPunct="1">
        <a:spcBef>
          <a:spcPct val="0"/>
        </a:spcBef>
        <a:spcAft>
          <a:spcPct val="0"/>
        </a:spcAft>
        <a:defRPr sz="3000">
          <a:solidFill>
            <a:schemeClr val="tx1"/>
          </a:solidFill>
          <a:latin typeface="Arial" charset="0"/>
        </a:defRPr>
      </a:lvl6pPr>
      <a:lvl7pPr marL="914400" algn="ctr" rtl="0" eaLnBrk="1" fontAlgn="base" hangingPunct="1">
        <a:spcBef>
          <a:spcPct val="0"/>
        </a:spcBef>
        <a:spcAft>
          <a:spcPct val="0"/>
        </a:spcAft>
        <a:defRPr sz="3000">
          <a:solidFill>
            <a:schemeClr val="tx1"/>
          </a:solidFill>
          <a:latin typeface="Arial" charset="0"/>
        </a:defRPr>
      </a:lvl7pPr>
      <a:lvl8pPr marL="1371600" algn="ctr" rtl="0" eaLnBrk="1" fontAlgn="base" hangingPunct="1">
        <a:spcBef>
          <a:spcPct val="0"/>
        </a:spcBef>
        <a:spcAft>
          <a:spcPct val="0"/>
        </a:spcAft>
        <a:defRPr sz="3000">
          <a:solidFill>
            <a:schemeClr val="tx1"/>
          </a:solidFill>
          <a:latin typeface="Arial" charset="0"/>
        </a:defRPr>
      </a:lvl8pPr>
      <a:lvl9pPr marL="1828800" algn="ctr" rtl="0" eaLnBrk="1" fontAlgn="base" hangingPunct="1">
        <a:spcBef>
          <a:spcPct val="0"/>
        </a:spcBef>
        <a:spcAft>
          <a:spcPct val="0"/>
        </a:spcAft>
        <a:defRPr sz="3000">
          <a:solidFill>
            <a:schemeClr val="tx1"/>
          </a:solidFill>
          <a:latin typeface="Arial" charset="0"/>
        </a:defRPr>
      </a:lvl9pPr>
    </p:titleStyle>
    <p:bodyStyle>
      <a:lvl1pPr marL="342900" indent="-342900" algn="ctr" rtl="0" eaLnBrk="0" fontAlgn="base" hangingPunct="0">
        <a:spcBef>
          <a:spcPct val="20000"/>
        </a:spcBef>
        <a:spcAft>
          <a:spcPct val="0"/>
        </a:spcAft>
        <a:buFont typeface="Arial" pitchFamily="34" charset="0"/>
        <a:defRPr sz="25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8.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0.wmf"/><Relationship Id="rId2" Type="http://schemas.openxmlformats.org/officeDocument/2006/relationships/slideLayout" Target="../slideLayouts/slideLayout82.xml"/><Relationship Id="rId1" Type="http://schemas.openxmlformats.org/officeDocument/2006/relationships/vmlDrawing" Target="../drawings/vmlDrawing2.vml"/><Relationship Id="rId6" Type="http://schemas.openxmlformats.org/officeDocument/2006/relationships/oleObject" Target="../embeddings/Microsoft_Word_97_-_2003_Document1.doc"/><Relationship Id="rId5" Type="http://schemas.openxmlformats.org/officeDocument/2006/relationships/oleObject" Target="../embeddings/oleObject2.bin"/><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hyperlink" Target="https://webmail.aruplab.com/owa/redir.aspx?C=adiAL8ClPUukN2QVm-xQHrbj94buC9AI8U_hqCHhPqZf4OOZUFXnBvW2137ESDejHOLFmB4orb8.&amp;URL=http://www.cap.org/apps/portlets/contentViewer/show.do?printFriendly=true&amp;contentReference=practice_management/directips/mislabeled_specimens.html" TargetMode="External"/><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1.xml"/><Relationship Id="rId1" Type="http://schemas.openxmlformats.org/officeDocument/2006/relationships/vmlDrawing" Target="../drawings/vmlDrawing3.vml"/><Relationship Id="rId5" Type="http://schemas.openxmlformats.org/officeDocument/2006/relationships/image" Target="../media/image25.e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4.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06.xml"/><Relationship Id="rId1" Type="http://schemas.openxmlformats.org/officeDocument/2006/relationships/vmlDrawing" Target="../drawings/vmlDrawing4.vml"/><Relationship Id="rId6" Type="http://schemas.openxmlformats.org/officeDocument/2006/relationships/image" Target="../media/image31.wmf"/><Relationship Id="rId5" Type="http://schemas.openxmlformats.org/officeDocument/2006/relationships/package" Target="../embeddings/Microsoft_PowerPoint_Slide4.sldx"/><Relationship Id="rId4" Type="http://schemas.openxmlformats.org/officeDocument/2006/relationships/oleObject" Target="../embeddings/oleObject4.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228600" y="685800"/>
            <a:ext cx="8610600" cy="1371600"/>
          </a:xfrm>
          <a:ln>
            <a:miter lim="800000"/>
            <a:headEnd/>
            <a:tailEnd/>
          </a:ln>
        </p:spPr>
        <p:txBody>
          <a:bodyPr wrap="square" numCol="1" anchorCtr="0" compatLnSpc="1">
            <a:prstTxWarp prst="textNoShape">
              <a:avLst/>
            </a:prstTxWarp>
            <a:normAutofit fontScale="90000"/>
          </a:bodyPr>
          <a:lstStyle/>
          <a:p>
            <a:pPr lvl="0" eaLnBrk="1" hangingPunct="1">
              <a:spcBef>
                <a:spcPct val="20000"/>
              </a:spcBef>
            </a:pPr>
            <a:r>
              <a:rPr lang="en-US" sz="4400" b="1" dirty="0" smtClean="0"/>
              <a:t/>
            </a:r>
            <a:br>
              <a:rPr lang="en-US" sz="4400" b="1" dirty="0" smtClean="0"/>
            </a:br>
            <a:r>
              <a:rPr lang="en-US" sz="4400" b="1" dirty="0"/>
              <a:t/>
            </a:r>
            <a:br>
              <a:rPr lang="en-US" sz="4400" b="1" dirty="0"/>
            </a:br>
            <a:r>
              <a:rPr lang="en-US" sz="3600" dirty="0" smtClean="0"/>
              <a:t>Using </a:t>
            </a:r>
            <a:r>
              <a:rPr lang="en-US" sz="3600" dirty="0"/>
              <a:t>Automation </a:t>
            </a:r>
            <a:r>
              <a:rPr lang="en-US" sz="3600" dirty="0" smtClean="0"/>
              <a:t>to </a:t>
            </a:r>
            <a:r>
              <a:rPr lang="en-US" sz="3600" dirty="0"/>
              <a:t>Achieve Six-Sigma Quality </a:t>
            </a:r>
            <a:r>
              <a:rPr lang="en-US" sz="3600" dirty="0" smtClean="0"/>
              <a:t>and Improve Patient Safety</a:t>
            </a:r>
            <a:r>
              <a:rPr lang="en-US" sz="3100" dirty="0" smtClean="0"/>
              <a:t/>
            </a:r>
            <a:br>
              <a:rPr lang="en-US" sz="3100" dirty="0" smtClean="0"/>
            </a:br>
            <a:r>
              <a:rPr lang="en-US" sz="3300" dirty="0" smtClean="0"/>
              <a:t/>
            </a:r>
            <a:br>
              <a:rPr lang="en-US" sz="3300" dirty="0" smtClean="0"/>
            </a:br>
            <a:r>
              <a:rPr lang="en-US" sz="4200" b="1" dirty="0" smtClean="0"/>
              <a:t/>
            </a:r>
            <a:br>
              <a:rPr lang="en-US" sz="4200" b="1" dirty="0" smtClean="0"/>
            </a:br>
            <a:endParaRPr lang="en-US" sz="2800" dirty="0" smtClean="0">
              <a:solidFill>
                <a:srgbClr val="0000CC"/>
              </a:solidFill>
            </a:endParaRPr>
          </a:p>
        </p:txBody>
      </p:sp>
      <p:sp>
        <p:nvSpPr>
          <p:cNvPr id="19459" name="Rectangle 3"/>
          <p:cNvSpPr>
            <a:spLocks noGrp="1" noChangeArrowheads="1"/>
          </p:cNvSpPr>
          <p:nvPr>
            <p:ph type="body" sz="quarter" idx="10"/>
          </p:nvPr>
        </p:nvSpPr>
        <p:spPr bwMode="auto">
          <a:xfrm>
            <a:off x="990600" y="2209800"/>
            <a:ext cx="6934200" cy="1981200"/>
          </a:xfrm>
          <a:noFill/>
          <a:ln>
            <a:miter lim="800000"/>
            <a:headEnd/>
            <a:tailEnd/>
          </a:ln>
        </p:spPr>
        <p:txBody>
          <a:bodyPr vert="horz" wrap="square" lIns="91440" tIns="45720" rIns="91440" bIns="45720" numCol="1" anchorCtr="0" compatLnSpc="1">
            <a:prstTxWarp prst="textNoShape">
              <a:avLst/>
            </a:prstTxWarp>
          </a:bodyPr>
          <a:lstStyle/>
          <a:p>
            <a:pPr marL="0" indent="0" eaLnBrk="1" hangingPunct="1"/>
            <a:r>
              <a:rPr lang="en-US" sz="1800" b="1" dirty="0" smtClean="0"/>
              <a:t>Charles D. Hawker, PhD, MBA, FACB</a:t>
            </a:r>
          </a:p>
          <a:p>
            <a:pPr marL="0" indent="0" eaLnBrk="1" hangingPunct="1"/>
            <a:r>
              <a:rPr lang="en-US" sz="1800" b="1" dirty="0" smtClean="0"/>
              <a:t>Professor (Adjunct) of Pathology</a:t>
            </a:r>
          </a:p>
          <a:p>
            <a:pPr marL="0" indent="0" eaLnBrk="1" hangingPunct="1"/>
            <a:r>
              <a:rPr lang="en-US" sz="1800" b="1" dirty="0" smtClean="0"/>
              <a:t>University of Utah School of Medicine</a:t>
            </a:r>
          </a:p>
          <a:p>
            <a:pPr marL="0" indent="0" eaLnBrk="1" hangingPunct="1"/>
            <a:r>
              <a:rPr lang="en-US" sz="1800" b="1" dirty="0" smtClean="0"/>
              <a:t>Scientific Director, Automation &amp; Special Projects</a:t>
            </a:r>
          </a:p>
          <a:p>
            <a:pPr marL="0" indent="0" eaLnBrk="1" hangingPunct="1"/>
            <a:r>
              <a:rPr lang="en-US" sz="1800" b="1" dirty="0" smtClean="0"/>
              <a:t>ARUP Laboratories, Salt Lake City, UT</a:t>
            </a:r>
          </a:p>
          <a:p>
            <a:pPr marL="0" indent="0" eaLnBrk="1" hangingPunct="1"/>
            <a:r>
              <a:rPr lang="en-US" sz="1800" b="1" dirty="0" smtClean="0"/>
              <a:t>July 26, 2014</a:t>
            </a:r>
          </a:p>
          <a:p>
            <a:pPr marL="0" indent="0" eaLnBrk="1" hangingPunct="1"/>
            <a:endParaRPr lang="en-US" sz="1800" b="1" dirty="0"/>
          </a:p>
          <a:p>
            <a:pPr marL="0" indent="0" eaLnBrk="1" hangingPunct="1"/>
            <a:endParaRPr lang="en-US" sz="1800" b="1" dirty="0"/>
          </a:p>
          <a:p>
            <a:pPr marL="0" indent="0" eaLnBrk="1" hangingPunct="1"/>
            <a:endParaRPr lang="en-US" sz="1800" b="1" dirty="0" smtClean="0"/>
          </a:p>
          <a:p>
            <a:pPr marL="0" indent="0" eaLnBrk="1" hangingPunct="1"/>
            <a:endParaRPr lang="en-US" sz="1800" b="1" dirty="0" smtClean="0"/>
          </a:p>
          <a:p>
            <a:pPr marL="0" indent="0" eaLnBrk="1" hangingPunct="1"/>
            <a:endParaRPr lang="en-US" sz="2000"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399" y="5045612"/>
            <a:ext cx="1967592" cy="66938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4661461"/>
            <a:ext cx="3810000" cy="1384789"/>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4514" name="Object 2"/>
          <p:cNvGraphicFramePr>
            <a:graphicFrameLocks noChangeAspect="1"/>
          </p:cNvGraphicFramePr>
          <p:nvPr>
            <p:extLst>
              <p:ext uri="{D42A27DB-BD31-4B8C-83A1-F6EECF244321}">
                <p14:modId xmlns:p14="http://schemas.microsoft.com/office/powerpoint/2010/main" val="1013873324"/>
              </p:ext>
            </p:extLst>
          </p:nvPr>
        </p:nvGraphicFramePr>
        <p:xfrm>
          <a:off x="0" y="1524000"/>
          <a:ext cx="9144000" cy="4089400"/>
        </p:xfrm>
        <a:graphic>
          <a:graphicData uri="http://schemas.openxmlformats.org/presentationml/2006/ole">
            <mc:AlternateContent xmlns:mc="http://schemas.openxmlformats.org/markup-compatibility/2006">
              <mc:Choice xmlns:v="urn:schemas-microsoft-com:vml" Requires="v">
                <p:oleObj spid="_x0000_s1133" name="Bitmap Image" r:id="rId4" imgW="4290432" imgH="1920406" progId="Paint.Picture">
                  <p:embed/>
                </p:oleObj>
              </mc:Choice>
              <mc:Fallback>
                <p:oleObj name="Bitmap Image" r:id="rId4" imgW="4290432" imgH="192040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0"/>
                        <a:ext cx="91440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304800" y="152400"/>
            <a:ext cx="9879624" cy="954107"/>
          </a:xfrm>
          <a:prstGeom prst="rect">
            <a:avLst/>
          </a:prstGeom>
          <a:noFill/>
        </p:spPr>
        <p:txBody>
          <a:bodyPr wrap="square" rtlCol="0">
            <a:spAutoFit/>
          </a:bodyPr>
          <a:lstStyle/>
          <a:p>
            <a:r>
              <a:rPr lang="en-US" sz="2800" dirty="0" smtClean="0"/>
              <a:t>         ARUP Automation, November 17, 1998</a:t>
            </a:r>
          </a:p>
          <a:p>
            <a:r>
              <a:rPr lang="en-US" sz="2800" dirty="0" smtClean="0"/>
              <a:t>2000 specimens/hour, 30 workstations, 4 sorters</a:t>
            </a:r>
            <a:endParaRPr lang="en-US" sz="2800" dirty="0"/>
          </a:p>
        </p:txBody>
      </p:sp>
    </p:spTree>
    <p:extLst>
      <p:ext uri="{BB962C8B-B14F-4D97-AF65-F5344CB8AC3E}">
        <p14:creationId xmlns:p14="http://schemas.microsoft.com/office/powerpoint/2010/main" val="1518392631"/>
      </p:ext>
    </p:extLst>
  </p:cSld>
  <p:clrMapOvr>
    <a:masterClrMapping/>
  </p:clrMapOvr>
  <p:transition>
    <p:zoom dir="in"/>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2963365465"/>
              </p:ext>
            </p:extLst>
          </p:nvPr>
        </p:nvGraphicFramePr>
        <p:xfrm>
          <a:off x="28574" y="0"/>
          <a:ext cx="9420225" cy="6724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499353"/>
      </p:ext>
    </p:extLst>
  </p:cSld>
  <p:clrMapOvr>
    <a:masterClrMapping/>
  </p:clrMapOvr>
  <p:transition>
    <p:zoom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1594520384"/>
              </p:ext>
            </p:extLst>
          </p:nvPr>
        </p:nvGraphicFramePr>
        <p:xfrm>
          <a:off x="42530" y="0"/>
          <a:ext cx="9420225" cy="6724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300282"/>
      </p:ext>
    </p:extLst>
  </p:cSld>
  <p:clrMapOvr>
    <a:masterClrMapping/>
  </p:clrMapOvr>
  <p:transition>
    <p:zoom dir="in"/>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7795" name="Picture 3" descr="track_layout_v7"/>
          <p:cNvPicPr>
            <a:picLocks noChangeAspect="1" noChangeArrowheads="1"/>
          </p:cNvPicPr>
          <p:nvPr/>
        </p:nvPicPr>
        <p:blipFill>
          <a:blip r:embed="rId3" cstate="print"/>
          <a:srcRect/>
          <a:stretch>
            <a:fillRect/>
          </a:stretch>
        </p:blipFill>
        <p:spPr bwMode="auto">
          <a:xfrm>
            <a:off x="1760538" y="152400"/>
            <a:ext cx="5622925" cy="6553200"/>
          </a:xfrm>
          <a:prstGeom prst="rect">
            <a:avLst/>
          </a:prstGeom>
          <a:noFill/>
        </p:spPr>
      </p:pic>
    </p:spTree>
    <p:extLst>
      <p:ext uri="{BB962C8B-B14F-4D97-AF65-F5344CB8AC3E}">
        <p14:creationId xmlns:p14="http://schemas.microsoft.com/office/powerpoint/2010/main" val="9430576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7874" name="Picture 2" descr="skdaifuku_3D"/>
          <p:cNvPicPr>
            <a:picLocks noChangeAspect="1" noChangeArrowheads="1"/>
          </p:cNvPicPr>
          <p:nvPr/>
        </p:nvPicPr>
        <p:blipFill>
          <a:blip r:embed="rId4" cstate="print"/>
          <a:srcRect/>
          <a:stretch>
            <a:fillRect/>
          </a:stretch>
        </p:blipFill>
        <p:spPr bwMode="auto">
          <a:xfrm>
            <a:off x="0" y="152400"/>
            <a:ext cx="9144000" cy="6000750"/>
          </a:xfrm>
          <a:prstGeom prst="rect">
            <a:avLst/>
          </a:prstGeom>
          <a:noFill/>
        </p:spPr>
      </p:pic>
      <p:graphicFrame>
        <p:nvGraphicFramePr>
          <p:cNvPr id="207875" name="Object 3"/>
          <p:cNvGraphicFramePr>
            <a:graphicFrameLocks noChangeAspect="1"/>
          </p:cNvGraphicFramePr>
          <p:nvPr/>
        </p:nvGraphicFramePr>
        <p:xfrm>
          <a:off x="4343400" y="5334000"/>
          <a:ext cx="5183188" cy="552450"/>
        </p:xfrm>
        <a:graphic>
          <a:graphicData uri="http://schemas.openxmlformats.org/presentationml/2006/ole">
            <mc:AlternateContent xmlns:mc="http://schemas.openxmlformats.org/markup-compatibility/2006">
              <mc:Choice xmlns:v="urn:schemas-microsoft-com:vml" Requires="v">
                <p:oleObj spid="_x0000_s5227" name="Document" r:id="rId6" imgW="5486400" imgH="584280" progId="Word.Document.8">
                  <p:embed/>
                </p:oleObj>
              </mc:Choice>
              <mc:Fallback>
                <p:oleObj name="Document" r:id="rId6" imgW="5486400" imgH="58428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5334000"/>
                        <a:ext cx="5183188"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425509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Chart 4"/>
          <p:cNvGraphicFramePr>
            <a:graphicFrameLocks noGrp="1"/>
          </p:cNvGraphicFramePr>
          <p:nvPr>
            <p:extLst>
              <p:ext uri="{D42A27DB-BD31-4B8C-83A1-F6EECF244321}">
                <p14:modId xmlns:p14="http://schemas.microsoft.com/office/powerpoint/2010/main" val="2853159194"/>
              </p:ext>
            </p:extLst>
          </p:nvPr>
        </p:nvGraphicFramePr>
        <p:xfrm>
          <a:off x="-238125" y="56284"/>
          <a:ext cx="9620250" cy="67454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211889"/>
      </p:ext>
    </p:extLst>
  </p:cSld>
  <p:clrMapOvr>
    <a:masterClrMapping/>
  </p:clrMapOvr>
  <p:transition>
    <p:zoom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1820944650"/>
              </p:ext>
            </p:extLst>
          </p:nvPr>
        </p:nvGraphicFramePr>
        <p:xfrm>
          <a:off x="-238125" y="56284"/>
          <a:ext cx="9620250" cy="674543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44"/>
          <p:cNvSpPr txBox="1">
            <a:spLocks noChangeArrowheads="1"/>
          </p:cNvSpPr>
          <p:nvPr/>
        </p:nvSpPr>
        <p:spPr bwMode="auto">
          <a:xfrm>
            <a:off x="1066800" y="1676400"/>
            <a:ext cx="1057894" cy="286680"/>
          </a:xfrm>
          <a:prstGeom prst="rect">
            <a:avLst/>
          </a:prstGeom>
          <a:noFill/>
          <a:ln w="1">
            <a:noFill/>
            <a:miter lim="800000"/>
            <a:headEnd/>
            <a:tailEnd/>
          </a:ln>
          <a:effectLst/>
        </p:spPr>
        <p:txBody>
          <a:bodyPr wrap="square" lIns="36576" tIns="27432" rIns="36576" bIns="27432"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US" sz="1400" b="1" i="0" u="none" strike="noStrike" baseline="0" dirty="0">
                <a:solidFill>
                  <a:srgbClr val="FF0000"/>
                </a:solidFill>
                <a:latin typeface="Arial"/>
                <a:cs typeface="Arial"/>
              </a:rPr>
              <a:t>Five </a:t>
            </a:r>
            <a:r>
              <a:rPr lang="en-US" sz="1400" b="1" i="0" u="none" strike="noStrike" baseline="0" dirty="0" smtClean="0">
                <a:solidFill>
                  <a:srgbClr val="FF0000"/>
                </a:solidFill>
                <a:latin typeface="Arial"/>
                <a:cs typeface="Arial"/>
              </a:rPr>
              <a:t>Sigma</a:t>
            </a:r>
            <a:endParaRPr lang="en-US" sz="1400" b="1" i="0" u="none" strike="noStrike" baseline="0" dirty="0">
              <a:solidFill>
                <a:srgbClr val="FF0000"/>
              </a:solidFill>
              <a:latin typeface="Arial"/>
              <a:cs typeface="Arial"/>
            </a:endParaRPr>
          </a:p>
        </p:txBody>
      </p:sp>
      <p:sp>
        <p:nvSpPr>
          <p:cNvPr id="6" name="Text Box 43"/>
          <p:cNvSpPr txBox="1">
            <a:spLocks noChangeArrowheads="1"/>
          </p:cNvSpPr>
          <p:nvPr/>
        </p:nvSpPr>
        <p:spPr bwMode="auto">
          <a:xfrm>
            <a:off x="1066800" y="4953000"/>
            <a:ext cx="961477" cy="339001"/>
          </a:xfrm>
          <a:prstGeom prst="rect">
            <a:avLst/>
          </a:prstGeom>
          <a:noFill/>
          <a:ln w="1">
            <a:noFill/>
            <a:miter lim="800000"/>
            <a:headEnd/>
            <a:tailEnd/>
          </a:ln>
          <a:effectLst/>
        </p:spPr>
        <p:txBody>
          <a:bodyPr wrap="square" lIns="36576" tIns="27432" rIns="36576" bIns="27432"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US" sz="1400" b="1" i="0" u="none" strike="noStrike" baseline="0" dirty="0">
                <a:solidFill>
                  <a:srgbClr val="008000"/>
                </a:solidFill>
                <a:latin typeface="Arial"/>
                <a:cs typeface="Arial"/>
              </a:rPr>
              <a:t>Six </a:t>
            </a:r>
            <a:r>
              <a:rPr lang="en-US" sz="1400" b="1" i="0" u="none" strike="noStrike" baseline="0" dirty="0" smtClean="0">
                <a:solidFill>
                  <a:srgbClr val="008000"/>
                </a:solidFill>
                <a:latin typeface="Arial"/>
                <a:cs typeface="Arial"/>
              </a:rPr>
              <a:t>Sigma</a:t>
            </a:r>
            <a:endParaRPr lang="en-US" sz="1400" b="1" i="0" u="none" strike="noStrike" baseline="0" dirty="0">
              <a:solidFill>
                <a:srgbClr val="008000"/>
              </a:solidFill>
              <a:latin typeface="Arial"/>
              <a:cs typeface="Arial"/>
            </a:endParaRPr>
          </a:p>
        </p:txBody>
      </p:sp>
      <p:sp>
        <p:nvSpPr>
          <p:cNvPr id="7" name="Text Box 48"/>
          <p:cNvSpPr txBox="1">
            <a:spLocks noChangeArrowheads="1"/>
          </p:cNvSpPr>
          <p:nvPr/>
        </p:nvSpPr>
        <p:spPr bwMode="auto">
          <a:xfrm>
            <a:off x="4267200" y="1493596"/>
            <a:ext cx="4267200" cy="480077"/>
          </a:xfrm>
          <a:prstGeom prst="rect">
            <a:avLst/>
          </a:prstGeom>
          <a:noFill/>
          <a:ln w="9525">
            <a:solidFill>
              <a:schemeClr val="accent1"/>
            </a:solidFill>
            <a:miter lim="800000"/>
            <a:headEnd/>
            <a:tailEnd/>
          </a:ln>
        </p:spPr>
        <p:txBody>
          <a:bodyPr wrap="square" lIns="36576" tIns="27432"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US" sz="1400" b="1" i="0" u="sng" strike="noStrike" baseline="0" dirty="0" smtClean="0">
                <a:solidFill>
                  <a:srgbClr val="000000"/>
                </a:solidFill>
                <a:latin typeface="Arial"/>
                <a:cs typeface="Arial"/>
              </a:rPr>
              <a:t>Automation</a:t>
            </a:r>
            <a:r>
              <a:rPr lang="en-US" sz="1400" b="1" i="0" u="none" strike="noStrike" baseline="0" dirty="0" smtClean="0">
                <a:solidFill>
                  <a:srgbClr val="000000"/>
                </a:solidFill>
                <a:latin typeface="Arial"/>
                <a:cs typeface="Arial"/>
              </a:rPr>
              <a:t>: Sort to Light System</a:t>
            </a:r>
          </a:p>
          <a:p>
            <a:pPr algn="l" rtl="0">
              <a:defRPr sz="1000"/>
            </a:pPr>
            <a:r>
              <a:rPr lang="en-US" sz="1400" b="1" i="0" u="sng" strike="noStrike" baseline="0" dirty="0" smtClean="0">
                <a:solidFill>
                  <a:srgbClr val="000000"/>
                </a:solidFill>
                <a:latin typeface="Arial"/>
                <a:cs typeface="Arial"/>
              </a:rPr>
              <a:t>Process</a:t>
            </a:r>
            <a:r>
              <a:rPr lang="en-US" sz="1400" b="1" i="0" u="sng" strike="noStrike" dirty="0" smtClean="0">
                <a:solidFill>
                  <a:srgbClr val="000000"/>
                </a:solidFill>
                <a:latin typeface="Arial"/>
                <a:cs typeface="Arial"/>
              </a:rPr>
              <a:t> Improvement</a:t>
            </a:r>
            <a:r>
              <a:rPr lang="en-US" sz="1400" b="1" i="0" u="none" strike="noStrike" dirty="0" smtClean="0">
                <a:solidFill>
                  <a:srgbClr val="000000"/>
                </a:solidFill>
                <a:latin typeface="Arial"/>
                <a:cs typeface="Arial"/>
              </a:rPr>
              <a:t>: Specimen Receiving Pods</a:t>
            </a:r>
            <a:endParaRPr lang="en-US" sz="1400" b="1" i="0" u="none" strike="noStrike" baseline="0" dirty="0">
              <a:solidFill>
                <a:srgbClr val="000000"/>
              </a:solidFill>
              <a:latin typeface="Arial"/>
              <a:cs typeface="Arial"/>
            </a:endParaRPr>
          </a:p>
        </p:txBody>
      </p:sp>
      <p:sp>
        <p:nvSpPr>
          <p:cNvPr id="8" name="AutoShape 46"/>
          <p:cNvSpPr>
            <a:spLocks noChangeArrowheads="1"/>
          </p:cNvSpPr>
          <p:nvPr/>
        </p:nvSpPr>
        <p:spPr bwMode="auto">
          <a:xfrm>
            <a:off x="7543800" y="2133600"/>
            <a:ext cx="228600" cy="594072"/>
          </a:xfrm>
          <a:prstGeom prst="downArrow">
            <a:avLst>
              <a:gd name="adj1" fmla="val 50000"/>
              <a:gd name="adj2" fmla="val 56397"/>
            </a:avLst>
          </a:prstGeom>
          <a:solidFill>
            <a:srgbClr val="000000"/>
          </a:solidFill>
          <a:ln w="9525">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Tree>
    <p:extLst>
      <p:ext uri="{BB962C8B-B14F-4D97-AF65-F5344CB8AC3E}">
        <p14:creationId xmlns:p14="http://schemas.microsoft.com/office/powerpoint/2010/main" val="3609912424"/>
      </p:ext>
    </p:extLst>
  </p:cSld>
  <p:clrMapOvr>
    <a:masterClrMapping/>
  </p:clrMapOvr>
  <p:transition>
    <p:zoom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5442" name="Picture 2" descr="PB020005"/>
          <p:cNvPicPr>
            <a:picLocks noChangeAspect="1" noChangeArrowheads="1"/>
          </p:cNvPicPr>
          <p:nvPr/>
        </p:nvPicPr>
        <p:blipFill>
          <a:blip r:embed="rId3" cstate="print"/>
          <a:srcRect/>
          <a:stretch>
            <a:fillRect/>
          </a:stretch>
        </p:blipFill>
        <p:spPr bwMode="auto">
          <a:xfrm>
            <a:off x="304800" y="228600"/>
            <a:ext cx="8610600" cy="6457950"/>
          </a:xfrm>
          <a:prstGeom prst="rect">
            <a:avLst/>
          </a:prstGeom>
          <a:noFill/>
        </p:spPr>
      </p:pic>
    </p:spTree>
    <p:extLst>
      <p:ext uri="{BB962C8B-B14F-4D97-AF65-F5344CB8AC3E}">
        <p14:creationId xmlns:p14="http://schemas.microsoft.com/office/powerpoint/2010/main" val="8760344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9611" y="152400"/>
            <a:ext cx="4924778" cy="6553200"/>
          </a:xfrm>
          <a:prstGeom prst="rect">
            <a:avLst/>
          </a:prstGeom>
        </p:spPr>
      </p:pic>
    </p:spTree>
    <p:extLst>
      <p:ext uri="{BB962C8B-B14F-4D97-AF65-F5344CB8AC3E}">
        <p14:creationId xmlns:p14="http://schemas.microsoft.com/office/powerpoint/2010/main" val="256311970"/>
      </p:ext>
    </p:extLst>
  </p:cSld>
  <p:clrMapOvr>
    <a:masterClrMapping/>
  </p:clrMapOvr>
  <p:transition>
    <p:zoom dir="in"/>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bwMode="auto">
          <a:xfrm>
            <a:off x="304800" y="838200"/>
            <a:ext cx="86106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en-US" sz="3000" dirty="0" smtClean="0">
                <a:latin typeface="Arial" charset="0"/>
                <a:cs typeface="Arial" charset="0"/>
              </a:rPr>
              <a:t>The definition of Six-Sigma is 3.4 defects per million opportunities (DPMO).</a:t>
            </a:r>
          </a:p>
          <a:p>
            <a:pPr lvl="0" eaLnBrk="1" hangingPunct="1">
              <a:lnSpc>
                <a:spcPct val="80000"/>
              </a:lnSpc>
            </a:pPr>
            <a:r>
              <a:rPr lang="en-US" sz="3000" dirty="0" smtClean="0">
                <a:latin typeface="Arial" charset="0"/>
                <a:cs typeface="Arial" charset="0"/>
              </a:rPr>
              <a:t>In the case of lost specimens, each time a specimen is handled represents an opportunity to lose the specimen.</a:t>
            </a:r>
            <a:endParaRPr lang="en-US" sz="3000" dirty="0" smtClean="0">
              <a:solidFill>
                <a:prstClr val="black"/>
              </a:solidFill>
              <a:latin typeface="Arial" charset="0"/>
              <a:cs typeface="Arial" charset="0"/>
            </a:endParaRPr>
          </a:p>
          <a:p>
            <a:pPr eaLnBrk="1" hangingPunct="1">
              <a:lnSpc>
                <a:spcPct val="80000"/>
              </a:lnSpc>
            </a:pPr>
            <a:r>
              <a:rPr lang="en-US" sz="3000" dirty="0" smtClean="0">
                <a:latin typeface="Arial" charset="0"/>
                <a:cs typeface="Arial" charset="0"/>
              </a:rPr>
              <a:t>At ARUP, each specimen has an average of 1.6 billed units (tests). Each test represents a separate handling of the specimen and is thus an opportunity to lose the specimen.</a:t>
            </a:r>
          </a:p>
          <a:p>
            <a:pPr lvl="0" eaLnBrk="1" hangingPunct="1">
              <a:lnSpc>
                <a:spcPct val="80000"/>
              </a:lnSpc>
            </a:pPr>
            <a:r>
              <a:rPr lang="en-US" sz="3000" dirty="0">
                <a:solidFill>
                  <a:prstClr val="black"/>
                </a:solidFill>
                <a:latin typeface="Arial" charset="0"/>
                <a:cs typeface="Arial" charset="0"/>
              </a:rPr>
              <a:t>Therefore, for Six-Sigma assessment of lost specimens, using total billed units as a denominator is more correct than using total specimens.</a:t>
            </a:r>
          </a:p>
          <a:p>
            <a:pPr eaLnBrk="1" hangingPunct="1">
              <a:lnSpc>
                <a:spcPct val="80000"/>
              </a:lnSpc>
            </a:pPr>
            <a:endParaRPr lang="en-US" sz="3000" dirty="0" smtClean="0">
              <a:latin typeface="Arial" charset="0"/>
              <a:cs typeface="Arial" charset="0"/>
            </a:endParaRPr>
          </a:p>
        </p:txBody>
      </p:sp>
      <p:sp>
        <p:nvSpPr>
          <p:cNvPr id="22531" name="Rectangle 2"/>
          <p:cNvSpPr>
            <a:spLocks noGrp="1" noChangeArrowheads="1"/>
          </p:cNvSpPr>
          <p:nvPr>
            <p:ph type="title"/>
          </p:nvPr>
        </p:nvSpPr>
        <p:spPr bwMode="auto">
          <a:xfrm>
            <a:off x="1600200" y="0"/>
            <a:ext cx="5791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eaLnBrk="1" hangingPunct="1"/>
            <a:r>
              <a:rPr lang="en-US" sz="3600" b="1" dirty="0" smtClean="0">
                <a:solidFill>
                  <a:srgbClr val="0000CC"/>
                </a:solidFill>
                <a:latin typeface="Arial" charset="0"/>
                <a:cs typeface="Arial" charset="0"/>
              </a:rPr>
              <a:t>Six-Sigma Analysis</a:t>
            </a:r>
          </a:p>
        </p:txBody>
      </p:sp>
    </p:spTree>
    <p:extLst>
      <p:ext uri="{BB962C8B-B14F-4D97-AF65-F5344CB8AC3E}">
        <p14:creationId xmlns:p14="http://schemas.microsoft.com/office/powerpoint/2010/main" val="3844449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762000" y="0"/>
            <a:ext cx="7772400" cy="762000"/>
          </a:xfrm>
        </p:spPr>
        <p:txBody>
          <a:bodyPr/>
          <a:lstStyle/>
          <a:p>
            <a:r>
              <a:rPr lang="en-US" sz="4000" b="1" dirty="0" smtClean="0">
                <a:solidFill>
                  <a:srgbClr val="0000CC"/>
                </a:solidFill>
                <a:latin typeface="Arial" charset="0"/>
              </a:rPr>
              <a:t>Introduction</a:t>
            </a:r>
            <a:endParaRPr lang="en-US" sz="4000" b="1" dirty="0">
              <a:solidFill>
                <a:srgbClr val="0000CC"/>
              </a:solidFill>
              <a:latin typeface="Arial" charset="0"/>
            </a:endParaRPr>
          </a:p>
        </p:txBody>
      </p:sp>
      <p:sp>
        <p:nvSpPr>
          <p:cNvPr id="131075" name="Rectangle 3"/>
          <p:cNvSpPr>
            <a:spLocks noGrp="1" noChangeArrowheads="1"/>
          </p:cNvSpPr>
          <p:nvPr>
            <p:ph type="body" idx="1"/>
          </p:nvPr>
        </p:nvSpPr>
        <p:spPr>
          <a:xfrm>
            <a:off x="152400" y="685800"/>
            <a:ext cx="8839200" cy="5486400"/>
          </a:xfrm>
        </p:spPr>
        <p:txBody>
          <a:bodyPr/>
          <a:lstStyle/>
          <a:p>
            <a:pPr algn="l">
              <a:buFont typeface="Arial" pitchFamily="34" charset="0"/>
              <a:buChar char="•"/>
            </a:pPr>
            <a:r>
              <a:rPr lang="en-US" sz="2200" dirty="0" smtClean="0">
                <a:latin typeface="Arial" charset="0"/>
              </a:rPr>
              <a:t>To repeat what everyone has heard many times:</a:t>
            </a:r>
            <a:br>
              <a:rPr lang="en-US" sz="2200" dirty="0" smtClean="0">
                <a:latin typeface="Arial" charset="0"/>
              </a:rPr>
            </a:br>
            <a:r>
              <a:rPr lang="en-US" sz="2200" dirty="0" smtClean="0">
                <a:latin typeface="Arial" charset="0"/>
              </a:rPr>
              <a:t>○	</a:t>
            </a:r>
            <a:r>
              <a:rPr lang="en-US" sz="2000" dirty="0" smtClean="0">
                <a:latin typeface="Arial" charset="0"/>
              </a:rPr>
              <a:t>Clinical labs are under increasing economic pressure…</a:t>
            </a:r>
            <a:br>
              <a:rPr lang="en-US" sz="2000" dirty="0" smtClean="0">
                <a:latin typeface="Arial" charset="0"/>
              </a:rPr>
            </a:br>
            <a:r>
              <a:rPr lang="en-US" sz="2000" dirty="0" smtClean="0">
                <a:latin typeface="Arial" charset="0"/>
              </a:rPr>
              <a:t>○	which creates demands for improved productivity.</a:t>
            </a:r>
            <a:br>
              <a:rPr lang="en-US" sz="2000" dirty="0" smtClean="0">
                <a:latin typeface="Arial" charset="0"/>
              </a:rPr>
            </a:br>
            <a:r>
              <a:rPr lang="en-US" sz="2000" dirty="0" smtClean="0">
                <a:latin typeface="Arial" charset="0"/>
              </a:rPr>
              <a:t>○	In addition, the laboratory workforce is aging, with…</a:t>
            </a:r>
            <a:br>
              <a:rPr lang="en-US" sz="2000" dirty="0" smtClean="0">
                <a:latin typeface="Arial" charset="0"/>
              </a:rPr>
            </a:br>
            <a:r>
              <a:rPr lang="en-US" sz="2000" dirty="0" smtClean="0">
                <a:latin typeface="Arial" charset="0"/>
              </a:rPr>
              <a:t>○	an inadequate pipeline of trained replacements.</a:t>
            </a:r>
            <a:br>
              <a:rPr lang="en-US" sz="2000" dirty="0" smtClean="0">
                <a:latin typeface="Arial" charset="0"/>
              </a:rPr>
            </a:br>
            <a:r>
              <a:rPr lang="en-US" sz="2000" dirty="0" smtClean="0">
                <a:latin typeface="Arial" charset="0"/>
              </a:rPr>
              <a:t>○	Improving patient safety is a very important goal... </a:t>
            </a:r>
            <a:br>
              <a:rPr lang="en-US" sz="2000" dirty="0" smtClean="0">
                <a:latin typeface="Arial" charset="0"/>
              </a:rPr>
            </a:br>
            <a:r>
              <a:rPr lang="en-US" sz="2000" dirty="0" smtClean="0">
                <a:latin typeface="Arial" charset="0"/>
              </a:rPr>
              <a:t>○	which requires continuous improvement in both non-analytic and 	analytic quality.</a:t>
            </a:r>
            <a:endParaRPr lang="en-US" sz="2000" dirty="0">
              <a:latin typeface="Arial" charset="0"/>
            </a:endParaRPr>
          </a:p>
          <a:p>
            <a:pPr lvl="0" algn="l" eaLnBrk="1" hangingPunct="1">
              <a:lnSpc>
                <a:spcPct val="80000"/>
              </a:lnSpc>
              <a:buFont typeface="Arial" charset="0"/>
              <a:buChar char="•"/>
            </a:pPr>
            <a:r>
              <a:rPr lang="en-US" sz="2200" dirty="0">
                <a:solidFill>
                  <a:prstClr val="black"/>
                </a:solidFill>
                <a:latin typeface="Arial" charset="0"/>
                <a:cs typeface="Arial" charset="0"/>
              </a:rPr>
              <a:t>In addition to written processes, training, checklists, vigilance, etc., continuous quality improvement and process re-engineering, using Lean and Six-Sigma, are needed to </a:t>
            </a:r>
            <a:r>
              <a:rPr lang="en-US" sz="2200" dirty="0" smtClean="0">
                <a:solidFill>
                  <a:prstClr val="black"/>
                </a:solidFill>
                <a:latin typeface="Arial" charset="0"/>
                <a:cs typeface="Arial" charset="0"/>
              </a:rPr>
              <a:t>improve </a:t>
            </a:r>
            <a:r>
              <a:rPr lang="en-US" sz="2200" dirty="0">
                <a:solidFill>
                  <a:prstClr val="black"/>
                </a:solidFill>
                <a:latin typeface="Arial" charset="0"/>
                <a:cs typeface="Arial" charset="0"/>
              </a:rPr>
              <a:t>quality.</a:t>
            </a:r>
          </a:p>
          <a:p>
            <a:pPr lvl="0" algn="l" eaLnBrk="1" hangingPunct="1">
              <a:lnSpc>
                <a:spcPct val="80000"/>
              </a:lnSpc>
              <a:buFont typeface="Arial" charset="0"/>
              <a:buChar char="•"/>
            </a:pPr>
            <a:r>
              <a:rPr lang="en-US" sz="2200" dirty="0">
                <a:solidFill>
                  <a:prstClr val="black"/>
                </a:solidFill>
                <a:latin typeface="Arial" charset="0"/>
                <a:cs typeface="Arial" charset="0"/>
              </a:rPr>
              <a:t>Adding automation, robotics, enhanced software, and advanced processes to written procedures, training, checklists, vigilance, etc., is necessary to push non-analytic quality to Six Sigma levels</a:t>
            </a:r>
            <a:r>
              <a:rPr lang="en-US" sz="2200" dirty="0" smtClean="0">
                <a:solidFill>
                  <a:prstClr val="black"/>
                </a:solidFill>
                <a:latin typeface="Arial" charset="0"/>
                <a:cs typeface="Arial" charset="0"/>
              </a:rPr>
              <a:t>.</a:t>
            </a:r>
          </a:p>
          <a:p>
            <a:pPr algn="l" eaLnBrk="1" hangingPunct="1">
              <a:lnSpc>
                <a:spcPct val="80000"/>
              </a:lnSpc>
              <a:buFont typeface="Arial" charset="0"/>
              <a:buChar char="•"/>
            </a:pPr>
            <a:r>
              <a:rPr lang="en-US" sz="2200" dirty="0">
                <a:solidFill>
                  <a:prstClr val="black"/>
                </a:solidFill>
                <a:latin typeface="Arial" charset="0"/>
                <a:cs typeface="Arial" charset="0"/>
              </a:rPr>
              <a:t>However, each lab can implement </a:t>
            </a:r>
            <a:r>
              <a:rPr lang="en-US" sz="2200" dirty="0" smtClean="0">
                <a:solidFill>
                  <a:prstClr val="black"/>
                </a:solidFill>
                <a:latin typeface="Arial" charset="0"/>
                <a:cs typeface="Arial" charset="0"/>
              </a:rPr>
              <a:t>certain </a:t>
            </a:r>
            <a:r>
              <a:rPr lang="en-US" sz="2200" dirty="0">
                <a:solidFill>
                  <a:prstClr val="black"/>
                </a:solidFill>
                <a:latin typeface="Arial" charset="0"/>
                <a:cs typeface="Arial" charset="0"/>
              </a:rPr>
              <a:t>activities </a:t>
            </a:r>
            <a:r>
              <a:rPr lang="en-US" sz="2200" dirty="0" smtClean="0">
                <a:solidFill>
                  <a:prstClr val="black"/>
                </a:solidFill>
                <a:latin typeface="Arial" charset="0"/>
                <a:cs typeface="Arial" charset="0"/>
              </a:rPr>
              <a:t>to improve non-analytic </a:t>
            </a:r>
            <a:r>
              <a:rPr lang="en-US" sz="2200" dirty="0">
                <a:solidFill>
                  <a:prstClr val="black"/>
                </a:solidFill>
                <a:latin typeface="Arial" charset="0"/>
                <a:cs typeface="Arial" charset="0"/>
              </a:rPr>
              <a:t>metrics without an investment in </a:t>
            </a:r>
            <a:r>
              <a:rPr lang="en-US" sz="2200" dirty="0" smtClean="0">
                <a:solidFill>
                  <a:prstClr val="black"/>
                </a:solidFill>
                <a:latin typeface="Arial" charset="0"/>
                <a:cs typeface="Arial" charset="0"/>
              </a:rPr>
              <a:t>expensive automation. </a:t>
            </a:r>
            <a:r>
              <a:rPr lang="en-US" sz="2200" dirty="0">
                <a:solidFill>
                  <a:prstClr val="black"/>
                </a:solidFill>
                <a:latin typeface="Arial" charset="0"/>
                <a:cs typeface="Arial" charset="0"/>
              </a:rPr>
              <a:t>They may not lead to Six-Sigma levels, but these activities can still improve quality. Some examples will be provided.</a:t>
            </a:r>
            <a:endParaRPr lang="en-US" sz="2200" dirty="0">
              <a:latin typeface="Arial" charset="0"/>
              <a:cs typeface="Arial" charset="0"/>
            </a:endParaRPr>
          </a:p>
          <a:p>
            <a:pPr lvl="0" algn="l" eaLnBrk="1" hangingPunct="1">
              <a:lnSpc>
                <a:spcPct val="80000"/>
              </a:lnSpc>
              <a:buFont typeface="Arial" charset="0"/>
              <a:buChar char="•"/>
            </a:pPr>
            <a:endParaRPr lang="en-US" sz="2200" dirty="0">
              <a:solidFill>
                <a:prstClr val="black"/>
              </a:solidFill>
              <a:latin typeface="Arial" charset="0"/>
              <a:cs typeface="Arial" charset="0"/>
            </a:endParaRPr>
          </a:p>
        </p:txBody>
      </p:sp>
      <p:sp>
        <p:nvSpPr>
          <p:cNvPr id="4" name="Slide Number Placeholder 3"/>
          <p:cNvSpPr>
            <a:spLocks noGrp="1"/>
          </p:cNvSpPr>
          <p:nvPr>
            <p:ph type="sldNum" sz="quarter" idx="12"/>
          </p:nvPr>
        </p:nvSpPr>
        <p:spPr/>
        <p:txBody>
          <a:bodyPr/>
          <a:lstStyle/>
          <a:p>
            <a:fld id="{00900D4E-7730-4851-8994-DFDE0DBED1A3}"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1902846962"/>
              </p:ext>
            </p:extLst>
          </p:nvPr>
        </p:nvGraphicFramePr>
        <p:xfrm>
          <a:off x="-238125" y="56284"/>
          <a:ext cx="9620250" cy="67454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2807314"/>
      </p:ext>
    </p:extLst>
  </p:cSld>
  <p:clrMapOvr>
    <a:masterClrMapping/>
  </p:clrMapOvr>
  <p:transition>
    <p:zoom dir="in"/>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solidFill>
                  <a:srgbClr val="0000CC"/>
                </a:solidFill>
                <a:latin typeface="Arial" charset="0"/>
                <a:cs typeface="Arial" charset="0"/>
              </a:rPr>
              <a:t>Realistic Error Rates: It is </a:t>
            </a:r>
            <a:r>
              <a:rPr lang="en-US" sz="2400" b="1" dirty="0" smtClean="0">
                <a:solidFill>
                  <a:srgbClr val="0000CC"/>
                </a:solidFill>
                <a:latin typeface="Arial" charset="0"/>
                <a:cs typeface="Arial" charset="0"/>
              </a:rPr>
              <a:t>difficult </a:t>
            </a:r>
            <a:r>
              <a:rPr lang="en-US" sz="2400" b="1" dirty="0">
                <a:solidFill>
                  <a:srgbClr val="0000CC"/>
                </a:solidFill>
                <a:latin typeface="Arial" charset="0"/>
                <a:cs typeface="Arial" charset="0"/>
              </a:rPr>
              <a:t>to </a:t>
            </a:r>
            <a:r>
              <a:rPr lang="en-US" sz="2400" b="1" dirty="0" smtClean="0">
                <a:solidFill>
                  <a:srgbClr val="0000CC"/>
                </a:solidFill>
                <a:latin typeface="Arial" charset="0"/>
                <a:cs typeface="Arial" charset="0"/>
              </a:rPr>
              <a:t>have </a:t>
            </a:r>
            <a:r>
              <a:rPr lang="en-US" sz="2400" b="1" dirty="0">
                <a:solidFill>
                  <a:srgbClr val="0000CC"/>
                </a:solidFill>
                <a:latin typeface="Arial" charset="0"/>
                <a:cs typeface="Arial" charset="0"/>
              </a:rPr>
              <a:t>better than a 1/1000 error rate without advanced design and technology</a:t>
            </a:r>
            <a:endParaRPr lang="en-US" b="1" dirty="0">
              <a:solidFill>
                <a:srgbClr val="0000CC"/>
              </a:solidFill>
            </a:endParaRPr>
          </a:p>
        </p:txBody>
      </p:sp>
      <p:sp>
        <p:nvSpPr>
          <p:cNvPr id="3" name="Text Placeholder 2"/>
          <p:cNvSpPr>
            <a:spLocks noGrp="1"/>
          </p:cNvSpPr>
          <p:nvPr>
            <p:ph type="body" idx="1"/>
          </p:nvPr>
        </p:nvSpPr>
        <p:spPr>
          <a:xfrm>
            <a:off x="0" y="838200"/>
            <a:ext cx="9067800" cy="5486400"/>
          </a:xfrm>
        </p:spPr>
        <p:txBody>
          <a:bodyPr/>
          <a:lstStyle/>
          <a:p>
            <a:pPr marL="0" indent="0">
              <a:spcBef>
                <a:spcPts val="0"/>
              </a:spcBef>
              <a:buNone/>
            </a:pPr>
            <a:r>
              <a:rPr lang="en-US" sz="2000" b="1" u="sng" dirty="0" smtClean="0"/>
              <a:t>Best Rate</a:t>
            </a:r>
            <a:r>
              <a:rPr lang="en-US" sz="2000" b="1" dirty="0" smtClean="0"/>
              <a:t>	</a:t>
            </a:r>
            <a:r>
              <a:rPr lang="en-US" sz="2000" b="1" u="sng" dirty="0" smtClean="0"/>
              <a:t>Method of Ensuring  Accuracy</a:t>
            </a:r>
            <a:r>
              <a:rPr lang="en-US" sz="2000" b="1" dirty="0" smtClean="0"/>
              <a:t>    </a:t>
            </a:r>
            <a:r>
              <a:rPr lang="en-US" sz="2000" b="1" u="sng" dirty="0" smtClean="0"/>
              <a:t>Example</a:t>
            </a:r>
            <a:r>
              <a:rPr lang="en-US" sz="2000" b="1" dirty="0" smtClean="0"/>
              <a:t>	</a:t>
            </a:r>
          </a:p>
          <a:p>
            <a:pPr marL="0" indent="0">
              <a:spcBef>
                <a:spcPts val="0"/>
              </a:spcBef>
              <a:buNone/>
            </a:pPr>
            <a:r>
              <a:rPr lang="en-US" sz="2000" dirty="0" smtClean="0"/>
              <a:t>1/1,000		Clear processes, reliance on	    Hand washing</a:t>
            </a:r>
          </a:p>
          <a:p>
            <a:pPr marL="0" indent="0">
              <a:spcBef>
                <a:spcPts val="0"/>
              </a:spcBef>
              <a:spcAft>
                <a:spcPts val="1200"/>
              </a:spcAft>
              <a:buNone/>
            </a:pPr>
            <a:r>
              <a:rPr lang="en-US" sz="2000" dirty="0"/>
              <a:t>	</a:t>
            </a:r>
            <a:r>
              <a:rPr lang="en-US" sz="2000" dirty="0" smtClean="0"/>
              <a:t>	education, training, vigilance</a:t>
            </a:r>
          </a:p>
          <a:p>
            <a:pPr marL="0" lvl="0" indent="0">
              <a:spcBef>
                <a:spcPts val="0"/>
              </a:spcBef>
              <a:spcAft>
                <a:spcPts val="0"/>
              </a:spcAft>
              <a:buNone/>
            </a:pPr>
            <a:r>
              <a:rPr lang="en-US" sz="2000" dirty="0" smtClean="0"/>
              <a:t>1/10,000	The above plus reminders, 	    </a:t>
            </a:r>
            <a:r>
              <a:rPr lang="en-US" sz="2000" dirty="0">
                <a:solidFill>
                  <a:srgbClr val="FF0000"/>
                </a:solidFill>
              </a:rPr>
              <a:t>Mislabeled specimens</a:t>
            </a:r>
          </a:p>
          <a:p>
            <a:pPr marL="0" indent="0">
              <a:spcBef>
                <a:spcPts val="0"/>
              </a:spcBef>
              <a:buNone/>
            </a:pPr>
            <a:r>
              <a:rPr lang="en-US" sz="2000" dirty="0" smtClean="0"/>
              <a:t>		checklists, communication, 	    </a:t>
            </a:r>
            <a:r>
              <a:rPr lang="en-US" sz="2000" dirty="0" smtClean="0">
                <a:solidFill>
                  <a:prstClr val="black"/>
                </a:solidFill>
              </a:rPr>
              <a:t>Requisition </a:t>
            </a:r>
            <a:r>
              <a:rPr lang="en-US" sz="2000" dirty="0">
                <a:solidFill>
                  <a:prstClr val="black"/>
                </a:solidFill>
              </a:rPr>
              <a:t>order </a:t>
            </a:r>
            <a:r>
              <a:rPr lang="en-US" sz="2000" dirty="0" smtClean="0">
                <a:solidFill>
                  <a:prstClr val="black"/>
                </a:solidFill>
              </a:rPr>
              <a:t>errors</a:t>
            </a:r>
            <a:endParaRPr lang="en-US" sz="2000" dirty="0" smtClean="0"/>
          </a:p>
          <a:p>
            <a:pPr marL="0" lvl="0" indent="0">
              <a:spcBef>
                <a:spcPts val="0"/>
              </a:spcBef>
              <a:spcAft>
                <a:spcPts val="0"/>
              </a:spcAft>
              <a:buNone/>
            </a:pPr>
            <a:r>
              <a:rPr lang="en-US" sz="2000" dirty="0"/>
              <a:t>	</a:t>
            </a:r>
            <a:r>
              <a:rPr lang="en-US" sz="2000" dirty="0" smtClean="0"/>
              <a:t>	</a:t>
            </a:r>
            <a:r>
              <a:rPr lang="en-US" sz="2000" dirty="0" smtClean="0">
                <a:solidFill>
                  <a:prstClr val="black"/>
                </a:solidFill>
              </a:rPr>
              <a:t>retraining, competency testing,	    Sub-optimal </a:t>
            </a:r>
            <a:r>
              <a:rPr lang="en-US" sz="2000" dirty="0">
                <a:solidFill>
                  <a:prstClr val="black"/>
                </a:solidFill>
              </a:rPr>
              <a:t>specimens 	</a:t>
            </a:r>
            <a:r>
              <a:rPr lang="en-US" sz="2000" dirty="0" smtClean="0">
                <a:solidFill>
                  <a:prstClr val="black"/>
                </a:solidFill>
              </a:rPr>
              <a:t>	processes reflecting human behavior</a:t>
            </a:r>
          </a:p>
          <a:p>
            <a:pPr marL="0" indent="0">
              <a:spcBef>
                <a:spcPts val="0"/>
              </a:spcBef>
              <a:spcAft>
                <a:spcPts val="0"/>
              </a:spcAft>
              <a:buNone/>
            </a:pPr>
            <a:r>
              <a:rPr lang="en-US" sz="2000" dirty="0" smtClean="0">
                <a:solidFill>
                  <a:prstClr val="black"/>
                </a:solidFill>
              </a:rPr>
              <a:t>1/100,000	The above plus </a:t>
            </a:r>
            <a:r>
              <a:rPr lang="en-US" sz="2000" dirty="0" err="1" smtClean="0">
                <a:solidFill>
                  <a:prstClr val="black"/>
                </a:solidFill>
              </a:rPr>
              <a:t>standardiza</a:t>
            </a:r>
            <a:r>
              <a:rPr lang="en-US" sz="2000" dirty="0" smtClean="0">
                <a:solidFill>
                  <a:prstClr val="black"/>
                </a:solidFill>
              </a:rPr>
              <a:t>-	    </a:t>
            </a:r>
            <a:r>
              <a:rPr lang="en-US" sz="2000" dirty="0" smtClean="0">
                <a:solidFill>
                  <a:srgbClr val="FF0000"/>
                </a:solidFill>
              </a:rPr>
              <a:t>Lost </a:t>
            </a:r>
            <a:r>
              <a:rPr lang="en-US" sz="2000" dirty="0">
                <a:solidFill>
                  <a:srgbClr val="FF0000"/>
                </a:solidFill>
              </a:rPr>
              <a:t>specimens </a:t>
            </a:r>
            <a:r>
              <a:rPr lang="en-US" sz="2000" dirty="0" smtClean="0"/>
              <a:t>			</a:t>
            </a:r>
            <a:r>
              <a:rPr lang="en-US" sz="2000" dirty="0" err="1" smtClean="0">
                <a:solidFill>
                  <a:prstClr val="black"/>
                </a:solidFill>
              </a:rPr>
              <a:t>tion</a:t>
            </a:r>
            <a:r>
              <a:rPr lang="en-US" sz="2000" dirty="0" smtClean="0">
                <a:solidFill>
                  <a:prstClr val="black"/>
                </a:solidFill>
              </a:rPr>
              <a:t>, error-proofing, </a:t>
            </a:r>
            <a:r>
              <a:rPr lang="en-US" sz="2000" dirty="0" err="1" smtClean="0">
                <a:solidFill>
                  <a:prstClr val="black"/>
                </a:solidFill>
              </a:rPr>
              <a:t>elimina</a:t>
            </a:r>
            <a:r>
              <a:rPr lang="en-US" sz="2000" dirty="0" smtClean="0">
                <a:solidFill>
                  <a:prstClr val="black"/>
                </a:solidFill>
              </a:rPr>
              <a:t>-	    Corrected reports</a:t>
            </a:r>
          </a:p>
          <a:p>
            <a:pPr marL="0" indent="0">
              <a:spcBef>
                <a:spcPts val="0"/>
              </a:spcBef>
              <a:spcAft>
                <a:spcPts val="1200"/>
              </a:spcAft>
              <a:buNone/>
            </a:pPr>
            <a:r>
              <a:rPr lang="en-US" sz="2000" dirty="0" smtClean="0"/>
              <a:t>		</a:t>
            </a:r>
            <a:r>
              <a:rPr lang="en-US" sz="2000" dirty="0" err="1" smtClean="0"/>
              <a:t>tion</a:t>
            </a:r>
            <a:r>
              <a:rPr lang="en-US" sz="2000" dirty="0" smtClean="0"/>
              <a:t> of fatigue &amp; distractions</a:t>
            </a:r>
          </a:p>
          <a:p>
            <a:pPr marL="0" indent="0">
              <a:spcBef>
                <a:spcPts val="0"/>
              </a:spcBef>
              <a:spcAft>
                <a:spcPts val="0"/>
              </a:spcAft>
              <a:buNone/>
            </a:pPr>
            <a:r>
              <a:rPr lang="en-US" sz="2000" dirty="0" smtClean="0"/>
              <a:t>1/1,000,000	The above plus automation,	    Bar code reading</a:t>
            </a:r>
          </a:p>
          <a:p>
            <a:pPr marL="0" indent="0">
              <a:spcBef>
                <a:spcPts val="0"/>
              </a:spcBef>
              <a:spcAft>
                <a:spcPts val="0"/>
              </a:spcAft>
              <a:buNone/>
            </a:pPr>
            <a:r>
              <a:rPr lang="en-US" sz="2000" dirty="0"/>
              <a:t>	</a:t>
            </a:r>
            <a:r>
              <a:rPr lang="en-US" sz="2000" dirty="0" smtClean="0"/>
              <a:t>	robotics, software enhance-	    Interfaced result entry</a:t>
            </a:r>
          </a:p>
          <a:p>
            <a:pPr marL="0" indent="0">
              <a:spcBef>
                <a:spcPts val="0"/>
              </a:spcBef>
              <a:spcAft>
                <a:spcPts val="0"/>
              </a:spcAft>
              <a:buNone/>
            </a:pPr>
            <a:r>
              <a:rPr lang="en-US" sz="2000" dirty="0"/>
              <a:t>	</a:t>
            </a:r>
            <a:r>
              <a:rPr lang="en-US" sz="2000" dirty="0" smtClean="0"/>
              <a:t>	</a:t>
            </a:r>
            <a:r>
              <a:rPr lang="en-US" sz="2000" dirty="0" err="1" smtClean="0"/>
              <a:t>ments</a:t>
            </a:r>
            <a:r>
              <a:rPr lang="en-US" sz="2000" dirty="0" smtClean="0"/>
              <a:t>, advanced process</a:t>
            </a:r>
          </a:p>
          <a:p>
            <a:pPr marL="0" indent="0">
              <a:spcBef>
                <a:spcPts val="0"/>
              </a:spcBef>
              <a:spcAft>
                <a:spcPts val="0"/>
              </a:spcAft>
              <a:buNone/>
            </a:pPr>
            <a:r>
              <a:rPr lang="en-US" sz="2000" dirty="0"/>
              <a:t>	</a:t>
            </a:r>
            <a:r>
              <a:rPr lang="en-US" sz="2000" dirty="0" smtClean="0"/>
              <a:t>	design</a:t>
            </a:r>
            <a:endParaRPr lang="en-US" sz="2000" dirty="0"/>
          </a:p>
          <a:p>
            <a:pPr marL="0" indent="0">
              <a:spcBef>
                <a:spcPts val="0"/>
              </a:spcBef>
              <a:spcAft>
                <a:spcPts val="0"/>
              </a:spcAft>
              <a:buNone/>
            </a:pPr>
            <a:r>
              <a:rPr lang="en-US" sz="1600" dirty="0" smtClean="0"/>
              <a:t>Source: Michael Astion, Univ. of Washington, based on a report by </a:t>
            </a:r>
            <a:r>
              <a:rPr lang="en-US" sz="1600" dirty="0" err="1" smtClean="0"/>
              <a:t>Resar</a:t>
            </a:r>
            <a:r>
              <a:rPr lang="en-US" sz="1600" dirty="0" smtClean="0"/>
              <a:t>, RK:  Making </a:t>
            </a:r>
            <a:r>
              <a:rPr lang="en-US" sz="1600" dirty="0" err="1" smtClean="0"/>
              <a:t>noncatastrophic</a:t>
            </a:r>
            <a:r>
              <a:rPr lang="en-US" sz="1600" dirty="0" smtClean="0"/>
              <a:t> health care processes reliable: learning to walk before running in creating high-reliability organizations. </a:t>
            </a:r>
            <a:r>
              <a:rPr lang="en-US" sz="1600" i="1" dirty="0" smtClean="0"/>
              <a:t>Health Serv. Res. </a:t>
            </a:r>
            <a:r>
              <a:rPr lang="en-US" sz="1600" dirty="0" smtClean="0"/>
              <a:t>2006;41:1677-1689</a:t>
            </a:r>
            <a:endParaRPr lang="en-US" sz="1600" dirty="0"/>
          </a:p>
        </p:txBody>
      </p:sp>
    </p:spTree>
    <p:extLst>
      <p:ext uri="{BB962C8B-B14F-4D97-AF65-F5344CB8AC3E}">
        <p14:creationId xmlns:p14="http://schemas.microsoft.com/office/powerpoint/2010/main" val="1074118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bwMode="auto">
          <a:xfrm>
            <a:off x="152400" y="0"/>
            <a:ext cx="8763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200" b="1" dirty="0" smtClean="0">
                <a:solidFill>
                  <a:srgbClr val="0000CC"/>
                </a:solidFill>
                <a:latin typeface="Arial" pitchFamily="34" charset="0"/>
              </a:rPr>
              <a:t>Mislabeled Specimens in the US and ARUP</a:t>
            </a:r>
          </a:p>
        </p:txBody>
      </p:sp>
      <p:sp>
        <p:nvSpPr>
          <p:cNvPr id="117762" name="Rectangle 3"/>
          <p:cNvSpPr>
            <a:spLocks noGrp="1" noChangeArrowheads="1"/>
          </p:cNvSpPr>
          <p:nvPr>
            <p:ph type="body" idx="1"/>
          </p:nvPr>
        </p:nvSpPr>
        <p:spPr bwMode="auto">
          <a:xfrm>
            <a:off x="0" y="609600"/>
            <a:ext cx="9144000" cy="624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200" dirty="0" smtClean="0">
                <a:latin typeface="Arial" pitchFamily="34" charset="0"/>
              </a:rPr>
              <a:t>Mislabeled lab specimens are a significant element of US patient errors, ranging from 0.04% to 5% in different studies.</a:t>
            </a:r>
          </a:p>
          <a:p>
            <a:r>
              <a:rPr lang="en-US" sz="2200" dirty="0">
                <a:solidFill>
                  <a:prstClr val="black"/>
                </a:solidFill>
                <a:latin typeface="Arial" pitchFamily="34" charset="0"/>
                <a:cs typeface="Arial" pitchFamily="34" charset="0"/>
              </a:rPr>
              <a:t>In an early CAP Q-Probe study of 120 reporting institutions, </a:t>
            </a:r>
            <a:r>
              <a:rPr lang="en-US" sz="2200" dirty="0" err="1" smtClean="0">
                <a:solidFill>
                  <a:prstClr val="black"/>
                </a:solidFill>
                <a:latin typeface="Arial" pitchFamily="34" charset="0"/>
                <a:cs typeface="Arial" pitchFamily="34" charset="0"/>
              </a:rPr>
              <a:t>Valenstein</a:t>
            </a:r>
            <a:r>
              <a:rPr lang="en-US" sz="2200" dirty="0" smtClean="0">
                <a:solidFill>
                  <a:prstClr val="black"/>
                </a:solidFill>
                <a:latin typeface="Arial" pitchFamily="34" charset="0"/>
                <a:cs typeface="Arial" pitchFamily="34" charset="0"/>
              </a:rPr>
              <a:t> </a:t>
            </a:r>
            <a:r>
              <a:rPr lang="en-US" sz="2200" dirty="0">
                <a:solidFill>
                  <a:prstClr val="black"/>
                </a:solidFill>
                <a:latin typeface="Arial" pitchFamily="34" charset="0"/>
                <a:cs typeface="Arial" pitchFamily="34" charset="0"/>
              </a:rPr>
              <a:t>and </a:t>
            </a:r>
            <a:r>
              <a:rPr lang="en-US" sz="2200" dirty="0" smtClean="0">
                <a:solidFill>
                  <a:prstClr val="black"/>
                </a:solidFill>
                <a:latin typeface="Arial" pitchFamily="34" charset="0"/>
                <a:cs typeface="Arial" pitchFamily="34" charset="0"/>
              </a:rPr>
              <a:t>Raab, </a:t>
            </a:r>
            <a:r>
              <a:rPr lang="en-US" sz="2200" dirty="0">
                <a:solidFill>
                  <a:prstClr val="black"/>
                </a:solidFill>
                <a:latin typeface="Arial" pitchFamily="34" charset="0"/>
                <a:cs typeface="Arial" pitchFamily="34" charset="0"/>
              </a:rPr>
              <a:t>et al, [</a:t>
            </a:r>
            <a:r>
              <a:rPr lang="en-US" sz="2200" i="1" dirty="0">
                <a:solidFill>
                  <a:prstClr val="black"/>
                </a:solidFill>
                <a:latin typeface="Arial" pitchFamily="34" charset="0"/>
                <a:cs typeface="Arial" pitchFamily="34" charset="0"/>
              </a:rPr>
              <a:t>Arch Pathol Lab Med</a:t>
            </a:r>
            <a:r>
              <a:rPr lang="en-US" sz="2200" dirty="0">
                <a:solidFill>
                  <a:prstClr val="black"/>
                </a:solidFill>
                <a:latin typeface="Arial" pitchFamily="34" charset="0"/>
                <a:cs typeface="Arial" pitchFamily="34" charset="0"/>
              </a:rPr>
              <a:t>. 2006;130:1106–1113] reported </a:t>
            </a:r>
            <a:r>
              <a:rPr lang="en-US" sz="2200" dirty="0" smtClean="0">
                <a:solidFill>
                  <a:prstClr val="black"/>
                </a:solidFill>
                <a:latin typeface="Arial" pitchFamily="34" charset="0"/>
                <a:cs typeface="Arial" pitchFamily="34" charset="0"/>
              </a:rPr>
              <a:t>a median </a:t>
            </a:r>
            <a:r>
              <a:rPr lang="en-US" sz="2200" dirty="0">
                <a:solidFill>
                  <a:prstClr val="black"/>
                </a:solidFill>
                <a:latin typeface="Arial" pitchFamily="34" charset="0"/>
                <a:cs typeface="Arial" pitchFamily="34" charset="0"/>
              </a:rPr>
              <a:t>incidence of mislabeled specimens of 0.39 per 1000. </a:t>
            </a:r>
            <a:endParaRPr lang="en-US" sz="2200" dirty="0" smtClean="0">
              <a:solidFill>
                <a:prstClr val="black"/>
              </a:solidFill>
              <a:latin typeface="Arial" pitchFamily="34" charset="0"/>
              <a:cs typeface="Arial" pitchFamily="34" charset="0"/>
            </a:endParaRPr>
          </a:p>
          <a:p>
            <a:r>
              <a:rPr lang="en-US" sz="2200" dirty="0" smtClean="0">
                <a:latin typeface="Arial" pitchFamily="34" charset="0"/>
              </a:rPr>
              <a:t>Another CAP Q-Probe study of 147 reporting US clinical labs showed an average incidence of mislabeled specimens of 0.9 per 1000 [Wagar, et. al., </a:t>
            </a:r>
            <a:r>
              <a:rPr lang="en-US" sz="2200" i="1" dirty="0" smtClean="0">
                <a:latin typeface="Arial" pitchFamily="34" charset="0"/>
              </a:rPr>
              <a:t>Arch Pathol Lab Med</a:t>
            </a:r>
            <a:r>
              <a:rPr lang="en-US" sz="2200" dirty="0" smtClean="0">
                <a:latin typeface="Arial" pitchFamily="34" charset="0"/>
              </a:rPr>
              <a:t> 2008; 132(10):1617-22].</a:t>
            </a:r>
          </a:p>
          <a:p>
            <a:r>
              <a:rPr lang="en-US" sz="2200" dirty="0" smtClean="0">
                <a:latin typeface="Arial" pitchFamily="34" charset="0"/>
              </a:rPr>
              <a:t>A third CAP Q-Probe study of 122 reporting US blood banks showed an average incidence of 1.12% mislabeled specimens [Grimm, et. al., </a:t>
            </a:r>
            <a:r>
              <a:rPr lang="en-US" sz="2200" i="1" dirty="0" smtClean="0">
                <a:latin typeface="Arial" pitchFamily="34" charset="0"/>
              </a:rPr>
              <a:t>Arch Pathol Lab Med </a:t>
            </a:r>
            <a:r>
              <a:rPr lang="en-US" sz="2200" dirty="0" smtClean="0">
                <a:latin typeface="Arial" pitchFamily="34" charset="0"/>
              </a:rPr>
              <a:t>2010; 134(8):1108-15]</a:t>
            </a:r>
            <a:r>
              <a:rPr lang="en-US" sz="2200" i="1" dirty="0" smtClean="0">
                <a:latin typeface="Arial" pitchFamily="34" charset="0"/>
              </a:rPr>
              <a:t>.</a:t>
            </a:r>
            <a:r>
              <a:rPr lang="en-US" sz="2200" dirty="0" smtClean="0">
                <a:latin typeface="Arial" pitchFamily="34" charset="0"/>
                <a:cs typeface="Arial" pitchFamily="34" charset="0"/>
              </a:rPr>
              <a:t> </a:t>
            </a:r>
            <a:endParaRPr lang="en-US" sz="2200" i="1" dirty="0" smtClean="0">
              <a:latin typeface="Arial" pitchFamily="34" charset="0"/>
              <a:cs typeface="Arial" pitchFamily="34" charset="0"/>
            </a:endParaRPr>
          </a:p>
          <a:p>
            <a:r>
              <a:rPr lang="en-US" sz="2200" dirty="0" smtClean="0">
                <a:latin typeface="Arial" pitchFamily="34" charset="0"/>
              </a:rPr>
              <a:t>At ARUP, our historic measured error rate in Specimen Processing has been ~1 per 10,000, or about 1/4 to 1/10 the above published US error rates. Of those, we believed that our “down stream” inspections in the lab sections were finding and correcting ~95%.</a:t>
            </a:r>
          </a:p>
        </p:txBody>
      </p:sp>
      <p:sp>
        <p:nvSpPr>
          <p:cNvPr id="1177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58D57ECB-E766-475E-9536-6818AA416DC0}" type="slidenum">
              <a:rPr lang="en-US" smtClean="0">
                <a:solidFill>
                  <a:prstClr val="white"/>
                </a:solidFill>
              </a:rPr>
              <a:pPr/>
              <a:t>22</a:t>
            </a:fld>
            <a:endParaRPr lang="en-US" smtClean="0">
              <a:solidFill>
                <a:prstClr val="white"/>
              </a:solidFill>
            </a:endParaRPr>
          </a:p>
        </p:txBody>
      </p:sp>
    </p:spTree>
    <p:extLst>
      <p:ext uri="{BB962C8B-B14F-4D97-AF65-F5344CB8AC3E}">
        <p14:creationId xmlns:p14="http://schemas.microsoft.com/office/powerpoint/2010/main" val="30521862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sz="3600" b="1" dirty="0" smtClean="0">
                <a:solidFill>
                  <a:srgbClr val="0000CC"/>
                </a:solidFill>
              </a:rPr>
              <a:t>The Cost of A Mislabeled Specimen</a:t>
            </a:r>
            <a:r>
              <a:rPr lang="en-US" dirty="0"/>
              <a:t/>
            </a:r>
            <a:br>
              <a:rPr lang="en-US" dirty="0"/>
            </a:br>
            <a:endParaRPr lang="en-US" dirty="0"/>
          </a:p>
        </p:txBody>
      </p:sp>
      <p:sp>
        <p:nvSpPr>
          <p:cNvPr id="3" name="Content Placeholder 2"/>
          <p:cNvSpPr>
            <a:spLocks noGrp="1"/>
          </p:cNvSpPr>
          <p:nvPr>
            <p:ph idx="1"/>
          </p:nvPr>
        </p:nvSpPr>
        <p:spPr>
          <a:xfrm>
            <a:off x="152400" y="609600"/>
            <a:ext cx="8839200" cy="5715000"/>
          </a:xfrm>
        </p:spPr>
        <p:txBody>
          <a:bodyPr>
            <a:noAutofit/>
          </a:bodyPr>
          <a:lstStyle/>
          <a:p>
            <a:pPr marL="457200" indent="-457200" algn="l">
              <a:buFont typeface="Arial" pitchFamily="34" charset="0"/>
              <a:buChar char="•"/>
            </a:pPr>
            <a:r>
              <a:rPr lang="en-US" sz="2400" dirty="0" smtClean="0"/>
              <a:t>According to a published citation (Kahn, et al 2005*), the average total of hypothetically incurred charges of a mislabeled specimen is $712 at 2005 cost levels, not including patient anxiety and discomfort and delays in diagnosis and treatment, had the patients or payers been billed for any required additional charges to resolve the mislabeled specimen. They were not actual incurred costs.</a:t>
            </a:r>
          </a:p>
          <a:p>
            <a:pPr marL="457200" indent="-457200"/>
            <a:r>
              <a:rPr lang="en-US" sz="2400" dirty="0" smtClean="0"/>
              <a:t>Per the CAP website cited below, if the median estimate of </a:t>
            </a:r>
            <a:r>
              <a:rPr lang="en-US" sz="2400" dirty="0" err="1" smtClean="0"/>
              <a:t>Valenstein</a:t>
            </a:r>
            <a:r>
              <a:rPr lang="en-US" sz="2400" dirty="0" smtClean="0"/>
              <a:t> and Raab (previous slide) of 0.39 mislabeled specimens per 1000 is multiplied by the $712 in hypothetical costs, misidentified specimens can add as much as $280,000 in costs to the healthcare system for each million specimens tested.</a:t>
            </a:r>
          </a:p>
          <a:p>
            <a:pPr marL="0" indent="0" algn="l">
              <a:buNone/>
            </a:pPr>
            <a:r>
              <a:rPr lang="en-US" sz="1800" dirty="0" smtClean="0"/>
              <a:t>*</a:t>
            </a:r>
            <a:r>
              <a:rPr lang="en-US" sz="1800" u="sng" dirty="0" smtClean="0">
                <a:solidFill>
                  <a:srgbClr val="0000CC"/>
                </a:solidFill>
              </a:rPr>
              <a:t>h</a:t>
            </a:r>
            <a:r>
              <a:rPr lang="en-US" sz="1800" u="sng" dirty="0" smtClean="0">
                <a:hlinkClick r:id="rId3"/>
              </a:rPr>
              <a:t>t</a:t>
            </a:r>
            <a:r>
              <a:rPr lang="en-US" sz="1800" dirty="0" smtClean="0">
                <a:hlinkClick r:id="rId3"/>
              </a:rPr>
              <a:t>tp</a:t>
            </a:r>
            <a:r>
              <a:rPr lang="en-US" sz="1800" dirty="0">
                <a:hlinkClick r:id="rId3"/>
              </a:rPr>
              <a:t>://www.cap.org/apps/portlets/contentViewer/show.do?printFriendly=true&amp;contentReference=practice_management%2Fdirectips%2Fmislabeled_specimens.html</a:t>
            </a:r>
            <a:endParaRPr lang="en-US" sz="1800" dirty="0"/>
          </a:p>
          <a:p>
            <a:pPr marL="0" indent="0">
              <a:buNone/>
            </a:pPr>
            <a:r>
              <a:rPr lang="en-US" sz="1800" dirty="0" smtClean="0"/>
              <a:t>Or: </a:t>
            </a:r>
            <a:r>
              <a:rPr lang="en-US" sz="1800" i="1" dirty="0"/>
              <a:t>Laboratory Medical </a:t>
            </a:r>
            <a:r>
              <a:rPr lang="en-US" sz="1800" i="1" dirty="0" err="1" smtClean="0"/>
              <a:t>DirecTIPs</a:t>
            </a:r>
            <a:r>
              <a:rPr lang="en-US" sz="1800" dirty="0" smtClean="0"/>
              <a:t>, February 23, 2010, The Problem of Mislabeled Specimens</a:t>
            </a:r>
            <a:endParaRPr lang="en-US" sz="1800" dirty="0" smtClean="0">
              <a:solidFill>
                <a:srgbClr val="0000CC"/>
              </a:solidFill>
            </a:endParaRPr>
          </a:p>
        </p:txBody>
      </p:sp>
    </p:spTree>
    <p:extLst>
      <p:ext uri="{BB962C8B-B14F-4D97-AF65-F5344CB8AC3E}">
        <p14:creationId xmlns:p14="http://schemas.microsoft.com/office/powerpoint/2010/main" val="2222830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762000"/>
            <a:ext cx="5029200"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Text Box 3"/>
          <p:cNvSpPr txBox="1">
            <a:spLocks noChangeArrowheads="1"/>
          </p:cNvSpPr>
          <p:nvPr/>
        </p:nvSpPr>
        <p:spPr bwMode="auto">
          <a:xfrm>
            <a:off x="381000" y="2275"/>
            <a:ext cx="845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pPr algn="ctr" eaLnBrk="0" hangingPunct="0"/>
            <a:r>
              <a:rPr lang="en-US" sz="3600" dirty="0">
                <a:solidFill>
                  <a:srgbClr val="000099"/>
                </a:solidFill>
              </a:rPr>
              <a:t>Cognex Omniview System</a:t>
            </a:r>
          </a:p>
        </p:txBody>
      </p:sp>
      <p:sp>
        <p:nvSpPr>
          <p:cNvPr id="123907" name="Text Box 4"/>
          <p:cNvSpPr txBox="1">
            <a:spLocks noChangeArrowheads="1"/>
          </p:cNvSpPr>
          <p:nvPr/>
        </p:nvSpPr>
        <p:spPr bwMode="auto">
          <a:xfrm>
            <a:off x="152400" y="5181600"/>
            <a:ext cx="89916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pPr eaLnBrk="0" hangingPunct="0"/>
            <a:r>
              <a:rPr lang="en-US" sz="1800" b="0" dirty="0">
                <a:solidFill>
                  <a:prstClr val="black"/>
                </a:solidFill>
              </a:rPr>
              <a:t>The Cognex Omniview system </a:t>
            </a:r>
            <a:r>
              <a:rPr lang="en-US" sz="1800" b="0" dirty="0" smtClean="0">
                <a:solidFill>
                  <a:prstClr val="black"/>
                </a:solidFill>
              </a:rPr>
              <a:t>has </a:t>
            </a:r>
            <a:r>
              <a:rPr lang="en-US" sz="1800" b="0" dirty="0">
                <a:solidFill>
                  <a:prstClr val="black"/>
                </a:solidFill>
              </a:rPr>
              <a:t>four </a:t>
            </a:r>
            <a:r>
              <a:rPr lang="en-US" sz="1800" b="0" dirty="0" smtClean="0">
                <a:solidFill>
                  <a:prstClr val="black"/>
                </a:solidFill>
              </a:rPr>
              <a:t>5-megapixel high speed cameras which photograph </a:t>
            </a:r>
            <a:r>
              <a:rPr lang="en-US" sz="1800" b="0" dirty="0">
                <a:solidFill>
                  <a:prstClr val="black"/>
                </a:solidFill>
              </a:rPr>
              <a:t>the tube’s </a:t>
            </a:r>
            <a:r>
              <a:rPr lang="en-US" sz="1800" b="0" dirty="0" smtClean="0">
                <a:solidFill>
                  <a:prstClr val="black"/>
                </a:solidFill>
              </a:rPr>
              <a:t>exterior from </a:t>
            </a:r>
            <a:r>
              <a:rPr lang="en-US" sz="1800" b="0" dirty="0">
                <a:solidFill>
                  <a:prstClr val="black"/>
                </a:solidFill>
              </a:rPr>
              <a:t>all sides after </a:t>
            </a:r>
            <a:r>
              <a:rPr lang="en-US" sz="1800" b="0" dirty="0" smtClean="0">
                <a:solidFill>
                  <a:prstClr val="black"/>
                </a:solidFill>
              </a:rPr>
              <a:t>it is </a:t>
            </a:r>
            <a:r>
              <a:rPr lang="en-US" sz="1800" b="0" dirty="0">
                <a:solidFill>
                  <a:prstClr val="black"/>
                </a:solidFill>
              </a:rPr>
              <a:t>robotically </a:t>
            </a:r>
            <a:r>
              <a:rPr lang="en-US" sz="1800" b="0" dirty="0" smtClean="0">
                <a:solidFill>
                  <a:prstClr val="black"/>
                </a:solidFill>
              </a:rPr>
              <a:t>lifted </a:t>
            </a:r>
            <a:r>
              <a:rPr lang="en-US" sz="1800" b="0" dirty="0">
                <a:solidFill>
                  <a:prstClr val="black"/>
                </a:solidFill>
              </a:rPr>
              <a:t>out of the transport carrier. The </a:t>
            </a:r>
            <a:r>
              <a:rPr lang="en-US" sz="1800" b="0" dirty="0" smtClean="0">
                <a:solidFill>
                  <a:prstClr val="black"/>
                </a:solidFill>
              </a:rPr>
              <a:t>software </a:t>
            </a:r>
            <a:r>
              <a:rPr lang="en-US" sz="1800" b="0" dirty="0">
                <a:solidFill>
                  <a:prstClr val="black"/>
                </a:solidFill>
              </a:rPr>
              <a:t>stitches </a:t>
            </a:r>
            <a:r>
              <a:rPr lang="en-US" sz="1800" b="0" dirty="0" smtClean="0">
                <a:solidFill>
                  <a:prstClr val="black"/>
                </a:solidFill>
              </a:rPr>
              <a:t>the four </a:t>
            </a:r>
            <a:r>
              <a:rPr lang="en-US" sz="1800" b="0" dirty="0">
                <a:solidFill>
                  <a:prstClr val="black"/>
                </a:solidFill>
              </a:rPr>
              <a:t>images together into a two dimensional </a:t>
            </a:r>
            <a:r>
              <a:rPr lang="en-US" sz="1800" b="0" dirty="0" smtClean="0">
                <a:solidFill>
                  <a:prstClr val="black"/>
                </a:solidFill>
              </a:rPr>
              <a:t>image. A sophisticated OCR engine analyzes the </a:t>
            </a:r>
            <a:r>
              <a:rPr lang="en-US" sz="1800" b="0" dirty="0">
                <a:solidFill>
                  <a:prstClr val="black"/>
                </a:solidFill>
              </a:rPr>
              <a:t>label content, comparing the patient name on the client label to the patient name in the ARUP </a:t>
            </a:r>
            <a:r>
              <a:rPr lang="en-US" sz="1800" b="0" dirty="0" smtClean="0">
                <a:solidFill>
                  <a:prstClr val="black"/>
                </a:solidFill>
              </a:rPr>
              <a:t>LIS.</a:t>
            </a:r>
            <a:endParaRPr lang="en-US" sz="1800" b="0" dirty="0">
              <a:solidFill>
                <a:prstClr val="black"/>
              </a:solidFill>
            </a:endParaRPr>
          </a:p>
        </p:txBody>
      </p:sp>
    </p:spTree>
    <p:extLst>
      <p:ext uri="{BB962C8B-B14F-4D97-AF65-F5344CB8AC3E}">
        <p14:creationId xmlns:p14="http://schemas.microsoft.com/office/powerpoint/2010/main" val="1965568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solidFill>
                <a:prstClr val="white"/>
              </a:solidFill>
            </a:endParaRPr>
          </a:p>
        </p:txBody>
      </p:sp>
      <p:graphicFrame>
        <p:nvGraphicFramePr>
          <p:cNvPr id="1026" name="Object 1"/>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228" name="Acrobat Document" r:id="rId4" imgW="7543751" imgH="5829056" progId="AcroExch.Document.7">
                  <p:embed/>
                </p:oleObj>
              </mc:Choice>
              <mc:Fallback>
                <p:oleObj name="Acrobat Document" r:id="rId4" imgW="7543751" imgH="5829056"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DB8F78A5-700C-4651-AB69-FC91DF941F76}" type="slidenum">
              <a:rPr lang="en-US" smtClean="0">
                <a:solidFill>
                  <a:prstClr val="white"/>
                </a:solidFill>
              </a:rPr>
              <a:pPr/>
              <a:t>25</a:t>
            </a:fld>
            <a:endParaRPr lang="en-US" smtClean="0">
              <a:solidFill>
                <a:prstClr val="white"/>
              </a:solidFill>
            </a:endParaRPr>
          </a:p>
        </p:txBody>
      </p:sp>
    </p:spTree>
    <p:extLst>
      <p:ext uri="{BB962C8B-B14F-4D97-AF65-F5344CB8AC3E}">
        <p14:creationId xmlns:p14="http://schemas.microsoft.com/office/powerpoint/2010/main" val="28866556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4879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bwMode="auto">
          <a:xfrm>
            <a:off x="228600" y="76200"/>
            <a:ext cx="8763000" cy="71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200" b="1" dirty="0" smtClean="0">
                <a:solidFill>
                  <a:srgbClr val="0000CC"/>
                </a:solidFill>
                <a:latin typeface="Arial" pitchFamily="34" charset="0"/>
              </a:rPr>
              <a:t>How the OCR System Classifies Images</a:t>
            </a:r>
          </a:p>
        </p:txBody>
      </p:sp>
      <p:sp>
        <p:nvSpPr>
          <p:cNvPr id="136194" name="Rectangle 3"/>
          <p:cNvSpPr>
            <a:spLocks noGrp="1" noChangeArrowheads="1"/>
          </p:cNvSpPr>
          <p:nvPr>
            <p:ph type="body" idx="1"/>
          </p:nvPr>
        </p:nvSpPr>
        <p:spPr bwMode="auto">
          <a:xfrm>
            <a:off x="0" y="685800"/>
            <a:ext cx="9144000" cy="594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dirty="0" smtClean="0">
                <a:latin typeface="Arial" pitchFamily="34" charset="0"/>
              </a:rPr>
              <a:t>If a character string is found on the client label that is an exact match for what is in the patient name field in the LIS, the image is a “pass.”</a:t>
            </a:r>
          </a:p>
          <a:p>
            <a:r>
              <a:rPr lang="en-US" sz="2800" dirty="0" smtClean="0">
                <a:latin typeface="Arial" pitchFamily="34" charset="0"/>
              </a:rPr>
              <a:t>If there is only a single label on the specimen tube, the image is an automatic pass (pass as a single).</a:t>
            </a:r>
          </a:p>
          <a:p>
            <a:r>
              <a:rPr lang="en-US" sz="2800" dirty="0" smtClean="0">
                <a:latin typeface="Arial" pitchFamily="34" charset="0"/>
              </a:rPr>
              <a:t>If no exactly matching character string can be found on the client label, the image is a “fail.”</a:t>
            </a:r>
          </a:p>
          <a:p>
            <a:r>
              <a:rPr lang="en-US" sz="2800" dirty="0">
                <a:latin typeface="Arial" pitchFamily="34" charset="0"/>
              </a:rPr>
              <a:t>There are many reasons for fails – poor label quality, unusual fonts, </a:t>
            </a:r>
            <a:r>
              <a:rPr lang="en-US" sz="2800" dirty="0">
                <a:solidFill>
                  <a:prstClr val="black"/>
                </a:solidFill>
                <a:latin typeface="Arial" pitchFamily="34" charset="0"/>
              </a:rPr>
              <a:t>name partially </a:t>
            </a:r>
            <a:r>
              <a:rPr lang="en-US" sz="2800" dirty="0" smtClean="0">
                <a:solidFill>
                  <a:prstClr val="black"/>
                </a:solidFill>
                <a:latin typeface="Arial" pitchFamily="34" charset="0"/>
              </a:rPr>
              <a:t>covered by handwriting or by the ARUP label, </a:t>
            </a:r>
            <a:r>
              <a:rPr lang="en-US" sz="2800" dirty="0">
                <a:latin typeface="Arial" pitchFamily="34" charset="0"/>
              </a:rPr>
              <a:t>truncations, names turned 90</a:t>
            </a:r>
            <a:r>
              <a:rPr lang="en-US" sz="2800" dirty="0" smtClean="0">
                <a:latin typeface="Arial" pitchFamily="34" charset="0"/>
              </a:rPr>
              <a:t>°, colored labels, striped labels, etc.</a:t>
            </a:r>
          </a:p>
          <a:p>
            <a:r>
              <a:rPr lang="en-US" sz="2800" dirty="0" smtClean="0">
                <a:latin typeface="Arial" pitchFamily="34" charset="0"/>
              </a:rPr>
              <a:t>Human inspection of all fails is required.</a:t>
            </a:r>
          </a:p>
        </p:txBody>
      </p:sp>
      <p:sp>
        <p:nvSpPr>
          <p:cNvPr id="1361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496428AF-6E4D-4784-AD97-72D4E6CBDEB4}" type="slidenum">
              <a:rPr lang="en-US" smtClean="0">
                <a:solidFill>
                  <a:prstClr val="white"/>
                </a:solidFill>
              </a:rPr>
              <a:pPr/>
              <a:t>27</a:t>
            </a:fld>
            <a:endParaRPr lang="en-US" smtClean="0">
              <a:solidFill>
                <a:prstClr val="white"/>
              </a:solidFill>
            </a:endParaRPr>
          </a:p>
        </p:txBody>
      </p:sp>
    </p:spTree>
    <p:extLst>
      <p:ext uri="{BB962C8B-B14F-4D97-AF65-F5344CB8AC3E}">
        <p14:creationId xmlns:p14="http://schemas.microsoft.com/office/powerpoint/2010/main" val="42293792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3"/>
          <p:cNvSpPr txBox="1">
            <a:spLocks noChangeArrowheads="1"/>
          </p:cNvSpPr>
          <p:nvPr/>
        </p:nvSpPr>
        <p:spPr bwMode="auto">
          <a:xfrm>
            <a:off x="1905000" y="0"/>
            <a:ext cx="518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b="1">
                <a:solidFill>
                  <a:schemeClr val="bg1"/>
                </a:solidFill>
                <a:latin typeface="Arial" pitchFamily="34" charset="0"/>
              </a:defRPr>
            </a:lvl1pPr>
            <a:lvl2pPr marL="742950" indent="-285750" eaLnBrk="0" hangingPunct="0">
              <a:defRPr sz="1000" b="1">
                <a:solidFill>
                  <a:schemeClr val="bg1"/>
                </a:solidFill>
                <a:latin typeface="Arial" pitchFamily="34" charset="0"/>
              </a:defRPr>
            </a:lvl2pPr>
            <a:lvl3pPr marL="1143000" indent="-228600" eaLnBrk="0" hangingPunct="0">
              <a:defRPr sz="1000" b="1">
                <a:solidFill>
                  <a:schemeClr val="bg1"/>
                </a:solidFill>
                <a:latin typeface="Arial" pitchFamily="34" charset="0"/>
              </a:defRPr>
            </a:lvl3pPr>
            <a:lvl4pPr marL="1600200" indent="-228600" eaLnBrk="0" hangingPunct="0">
              <a:defRPr sz="1000" b="1">
                <a:solidFill>
                  <a:schemeClr val="bg1"/>
                </a:solidFill>
                <a:latin typeface="Arial" pitchFamily="34" charset="0"/>
              </a:defRPr>
            </a:lvl4pPr>
            <a:lvl5pPr marL="2057400" indent="-228600" eaLnBrk="0" hangingPunct="0">
              <a:defRPr sz="1000" b="1">
                <a:solidFill>
                  <a:schemeClr val="bg1"/>
                </a:solidFill>
                <a:latin typeface="Arial" pitchFamily="34" charset="0"/>
              </a:defRPr>
            </a:lvl5pPr>
            <a:lvl6pPr marL="2514600" indent="-228600" eaLnBrk="0" fontAlgn="base" hangingPunct="0">
              <a:spcBef>
                <a:spcPct val="0"/>
              </a:spcBef>
              <a:spcAft>
                <a:spcPct val="0"/>
              </a:spcAft>
              <a:defRPr sz="1000" b="1">
                <a:solidFill>
                  <a:schemeClr val="bg1"/>
                </a:solidFill>
                <a:latin typeface="Arial" pitchFamily="34" charset="0"/>
              </a:defRPr>
            </a:lvl6pPr>
            <a:lvl7pPr marL="2971800" indent="-228600" eaLnBrk="0" fontAlgn="base" hangingPunct="0">
              <a:spcBef>
                <a:spcPct val="0"/>
              </a:spcBef>
              <a:spcAft>
                <a:spcPct val="0"/>
              </a:spcAft>
              <a:defRPr sz="1000" b="1">
                <a:solidFill>
                  <a:schemeClr val="bg1"/>
                </a:solidFill>
                <a:latin typeface="Arial" pitchFamily="34" charset="0"/>
              </a:defRPr>
            </a:lvl7pPr>
            <a:lvl8pPr marL="3429000" indent="-228600" eaLnBrk="0" fontAlgn="base" hangingPunct="0">
              <a:spcBef>
                <a:spcPct val="0"/>
              </a:spcBef>
              <a:spcAft>
                <a:spcPct val="0"/>
              </a:spcAft>
              <a:defRPr sz="1000" b="1">
                <a:solidFill>
                  <a:schemeClr val="bg1"/>
                </a:solidFill>
                <a:latin typeface="Arial" pitchFamily="34" charset="0"/>
              </a:defRPr>
            </a:lvl8pPr>
            <a:lvl9pPr marL="3886200" indent="-228600" eaLnBrk="0" fontAlgn="base" hangingPunct="0">
              <a:spcBef>
                <a:spcPct val="0"/>
              </a:spcBef>
              <a:spcAft>
                <a:spcPct val="0"/>
              </a:spcAft>
              <a:defRPr sz="1000" b="1">
                <a:solidFill>
                  <a:schemeClr val="bg1"/>
                </a:solidFill>
                <a:latin typeface="Arial" pitchFamily="34" charset="0"/>
              </a:defRPr>
            </a:lvl9pPr>
          </a:lstStyle>
          <a:p>
            <a:r>
              <a:rPr lang="en-US" sz="2400" dirty="0" smtClean="0">
                <a:solidFill>
                  <a:srgbClr val="0000CC"/>
                </a:solidFill>
              </a:rPr>
              <a:t>Label Inspection Result is “Pass”</a:t>
            </a:r>
            <a:endParaRPr lang="en-US" sz="2400" dirty="0">
              <a:solidFill>
                <a:srgbClr val="0000CC"/>
              </a:solidFill>
            </a:endParaRPr>
          </a:p>
        </p:txBody>
      </p:sp>
      <p:sp>
        <p:nvSpPr>
          <p:cNvPr id="235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000" b="1">
                <a:solidFill>
                  <a:schemeClr val="bg1"/>
                </a:solidFill>
                <a:latin typeface="Arial" pitchFamily="34" charset="0"/>
              </a:defRPr>
            </a:lvl1pPr>
            <a:lvl2pPr marL="742950" indent="-285750" eaLnBrk="0" hangingPunct="0">
              <a:defRPr sz="1000" b="1">
                <a:solidFill>
                  <a:schemeClr val="bg1"/>
                </a:solidFill>
                <a:latin typeface="Arial" pitchFamily="34" charset="0"/>
              </a:defRPr>
            </a:lvl2pPr>
            <a:lvl3pPr marL="1143000" indent="-228600" eaLnBrk="0" hangingPunct="0">
              <a:defRPr sz="1000" b="1">
                <a:solidFill>
                  <a:schemeClr val="bg1"/>
                </a:solidFill>
                <a:latin typeface="Arial" pitchFamily="34" charset="0"/>
              </a:defRPr>
            </a:lvl3pPr>
            <a:lvl4pPr marL="1600200" indent="-228600" eaLnBrk="0" hangingPunct="0">
              <a:defRPr sz="1000" b="1">
                <a:solidFill>
                  <a:schemeClr val="bg1"/>
                </a:solidFill>
                <a:latin typeface="Arial" pitchFamily="34" charset="0"/>
              </a:defRPr>
            </a:lvl4pPr>
            <a:lvl5pPr marL="2057400" indent="-228600" eaLnBrk="0" hangingPunct="0">
              <a:defRPr sz="1000" b="1">
                <a:solidFill>
                  <a:schemeClr val="bg1"/>
                </a:solidFill>
                <a:latin typeface="Arial" pitchFamily="34" charset="0"/>
              </a:defRPr>
            </a:lvl5pPr>
            <a:lvl6pPr marL="2514600" indent="-228600" eaLnBrk="0" fontAlgn="base" hangingPunct="0">
              <a:spcBef>
                <a:spcPct val="0"/>
              </a:spcBef>
              <a:spcAft>
                <a:spcPct val="0"/>
              </a:spcAft>
              <a:defRPr sz="1000" b="1">
                <a:solidFill>
                  <a:schemeClr val="bg1"/>
                </a:solidFill>
                <a:latin typeface="Arial" pitchFamily="34" charset="0"/>
              </a:defRPr>
            </a:lvl6pPr>
            <a:lvl7pPr marL="2971800" indent="-228600" eaLnBrk="0" fontAlgn="base" hangingPunct="0">
              <a:spcBef>
                <a:spcPct val="0"/>
              </a:spcBef>
              <a:spcAft>
                <a:spcPct val="0"/>
              </a:spcAft>
              <a:defRPr sz="1000" b="1">
                <a:solidFill>
                  <a:schemeClr val="bg1"/>
                </a:solidFill>
                <a:latin typeface="Arial" pitchFamily="34" charset="0"/>
              </a:defRPr>
            </a:lvl7pPr>
            <a:lvl8pPr marL="3429000" indent="-228600" eaLnBrk="0" fontAlgn="base" hangingPunct="0">
              <a:spcBef>
                <a:spcPct val="0"/>
              </a:spcBef>
              <a:spcAft>
                <a:spcPct val="0"/>
              </a:spcAft>
              <a:defRPr sz="1000" b="1">
                <a:solidFill>
                  <a:schemeClr val="bg1"/>
                </a:solidFill>
                <a:latin typeface="Arial" pitchFamily="34" charset="0"/>
              </a:defRPr>
            </a:lvl8pPr>
            <a:lvl9pPr marL="3886200" indent="-228600" eaLnBrk="0" fontAlgn="base" hangingPunct="0">
              <a:spcBef>
                <a:spcPct val="0"/>
              </a:spcBef>
              <a:spcAft>
                <a:spcPct val="0"/>
              </a:spcAft>
              <a:defRPr sz="1000" b="1">
                <a:solidFill>
                  <a:schemeClr val="bg1"/>
                </a:solidFill>
                <a:latin typeface="Arial" pitchFamily="34" charset="0"/>
              </a:defRPr>
            </a:lvl9pPr>
          </a:lstStyle>
          <a:p>
            <a:fld id="{6556DA2E-45D9-4CA6-81E1-0500D2A5314F}" type="slidenum">
              <a:rPr lang="en-US" smtClean="0">
                <a:solidFill>
                  <a:prstClr val="white"/>
                </a:solidFill>
              </a:rPr>
              <a:pPr/>
              <a:t>28</a:t>
            </a:fld>
            <a:endParaRPr lang="en-US" smtClean="0">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3" y="410484"/>
            <a:ext cx="9480093" cy="7317446"/>
          </a:xfrm>
          <a:prstGeom prst="rect">
            <a:avLst/>
          </a:prstGeom>
        </p:spPr>
      </p:pic>
    </p:spTree>
    <p:extLst>
      <p:ext uri="{BB962C8B-B14F-4D97-AF65-F5344CB8AC3E}">
        <p14:creationId xmlns:p14="http://schemas.microsoft.com/office/powerpoint/2010/main" val="39779515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3"/>
          <p:cNvSpPr txBox="1">
            <a:spLocks noChangeArrowheads="1"/>
          </p:cNvSpPr>
          <p:nvPr/>
        </p:nvSpPr>
        <p:spPr bwMode="auto">
          <a:xfrm>
            <a:off x="2095500" y="38584"/>
            <a:ext cx="502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b="1">
                <a:solidFill>
                  <a:schemeClr val="bg1"/>
                </a:solidFill>
                <a:latin typeface="Arial" pitchFamily="34" charset="0"/>
              </a:defRPr>
            </a:lvl1pPr>
            <a:lvl2pPr marL="742950" indent="-285750" eaLnBrk="0" hangingPunct="0">
              <a:defRPr sz="1000" b="1">
                <a:solidFill>
                  <a:schemeClr val="bg1"/>
                </a:solidFill>
                <a:latin typeface="Arial" pitchFamily="34" charset="0"/>
              </a:defRPr>
            </a:lvl2pPr>
            <a:lvl3pPr marL="1143000" indent="-228600" eaLnBrk="0" hangingPunct="0">
              <a:defRPr sz="1000" b="1">
                <a:solidFill>
                  <a:schemeClr val="bg1"/>
                </a:solidFill>
                <a:latin typeface="Arial" pitchFamily="34" charset="0"/>
              </a:defRPr>
            </a:lvl3pPr>
            <a:lvl4pPr marL="1600200" indent="-228600" eaLnBrk="0" hangingPunct="0">
              <a:defRPr sz="1000" b="1">
                <a:solidFill>
                  <a:schemeClr val="bg1"/>
                </a:solidFill>
                <a:latin typeface="Arial" pitchFamily="34" charset="0"/>
              </a:defRPr>
            </a:lvl4pPr>
            <a:lvl5pPr marL="2057400" indent="-228600" eaLnBrk="0" hangingPunct="0">
              <a:defRPr sz="1000" b="1">
                <a:solidFill>
                  <a:schemeClr val="bg1"/>
                </a:solidFill>
                <a:latin typeface="Arial" pitchFamily="34" charset="0"/>
              </a:defRPr>
            </a:lvl5pPr>
            <a:lvl6pPr marL="2514600" indent="-228600" eaLnBrk="0" fontAlgn="base" hangingPunct="0">
              <a:spcBef>
                <a:spcPct val="0"/>
              </a:spcBef>
              <a:spcAft>
                <a:spcPct val="0"/>
              </a:spcAft>
              <a:defRPr sz="1000" b="1">
                <a:solidFill>
                  <a:schemeClr val="bg1"/>
                </a:solidFill>
                <a:latin typeface="Arial" pitchFamily="34" charset="0"/>
              </a:defRPr>
            </a:lvl6pPr>
            <a:lvl7pPr marL="2971800" indent="-228600" eaLnBrk="0" fontAlgn="base" hangingPunct="0">
              <a:spcBef>
                <a:spcPct val="0"/>
              </a:spcBef>
              <a:spcAft>
                <a:spcPct val="0"/>
              </a:spcAft>
              <a:defRPr sz="1000" b="1">
                <a:solidFill>
                  <a:schemeClr val="bg1"/>
                </a:solidFill>
                <a:latin typeface="Arial" pitchFamily="34" charset="0"/>
              </a:defRPr>
            </a:lvl7pPr>
            <a:lvl8pPr marL="3429000" indent="-228600" eaLnBrk="0" fontAlgn="base" hangingPunct="0">
              <a:spcBef>
                <a:spcPct val="0"/>
              </a:spcBef>
              <a:spcAft>
                <a:spcPct val="0"/>
              </a:spcAft>
              <a:defRPr sz="1000" b="1">
                <a:solidFill>
                  <a:schemeClr val="bg1"/>
                </a:solidFill>
                <a:latin typeface="Arial" pitchFamily="34" charset="0"/>
              </a:defRPr>
            </a:lvl8pPr>
            <a:lvl9pPr marL="3886200" indent="-228600" eaLnBrk="0" fontAlgn="base" hangingPunct="0">
              <a:spcBef>
                <a:spcPct val="0"/>
              </a:spcBef>
              <a:spcAft>
                <a:spcPct val="0"/>
              </a:spcAft>
              <a:defRPr sz="1000" b="1">
                <a:solidFill>
                  <a:schemeClr val="bg1"/>
                </a:solidFill>
                <a:latin typeface="Arial" pitchFamily="34" charset="0"/>
              </a:defRPr>
            </a:lvl9pPr>
          </a:lstStyle>
          <a:p>
            <a:r>
              <a:rPr lang="en-US" sz="2400" dirty="0" smtClean="0">
                <a:solidFill>
                  <a:srgbClr val="0000CC"/>
                </a:solidFill>
              </a:rPr>
              <a:t>Label Inspection Result is “Fail”</a:t>
            </a:r>
            <a:endParaRPr lang="en-US" sz="2400" dirty="0">
              <a:solidFill>
                <a:srgbClr val="0000CC"/>
              </a:solidFill>
            </a:endParaRPr>
          </a:p>
        </p:txBody>
      </p:sp>
      <p:sp>
        <p:nvSpPr>
          <p:cNvPr id="245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000" b="1">
                <a:solidFill>
                  <a:schemeClr val="bg1"/>
                </a:solidFill>
                <a:latin typeface="Arial" pitchFamily="34" charset="0"/>
              </a:defRPr>
            </a:lvl1pPr>
            <a:lvl2pPr marL="742950" indent="-285750" eaLnBrk="0" hangingPunct="0">
              <a:defRPr sz="1000" b="1">
                <a:solidFill>
                  <a:schemeClr val="bg1"/>
                </a:solidFill>
                <a:latin typeface="Arial" pitchFamily="34" charset="0"/>
              </a:defRPr>
            </a:lvl2pPr>
            <a:lvl3pPr marL="1143000" indent="-228600" eaLnBrk="0" hangingPunct="0">
              <a:defRPr sz="1000" b="1">
                <a:solidFill>
                  <a:schemeClr val="bg1"/>
                </a:solidFill>
                <a:latin typeface="Arial" pitchFamily="34" charset="0"/>
              </a:defRPr>
            </a:lvl3pPr>
            <a:lvl4pPr marL="1600200" indent="-228600" eaLnBrk="0" hangingPunct="0">
              <a:defRPr sz="1000" b="1">
                <a:solidFill>
                  <a:schemeClr val="bg1"/>
                </a:solidFill>
                <a:latin typeface="Arial" pitchFamily="34" charset="0"/>
              </a:defRPr>
            </a:lvl4pPr>
            <a:lvl5pPr marL="2057400" indent="-228600" eaLnBrk="0" hangingPunct="0">
              <a:defRPr sz="1000" b="1">
                <a:solidFill>
                  <a:schemeClr val="bg1"/>
                </a:solidFill>
                <a:latin typeface="Arial" pitchFamily="34" charset="0"/>
              </a:defRPr>
            </a:lvl5pPr>
            <a:lvl6pPr marL="2514600" indent="-228600" eaLnBrk="0" fontAlgn="base" hangingPunct="0">
              <a:spcBef>
                <a:spcPct val="0"/>
              </a:spcBef>
              <a:spcAft>
                <a:spcPct val="0"/>
              </a:spcAft>
              <a:defRPr sz="1000" b="1">
                <a:solidFill>
                  <a:schemeClr val="bg1"/>
                </a:solidFill>
                <a:latin typeface="Arial" pitchFamily="34" charset="0"/>
              </a:defRPr>
            </a:lvl6pPr>
            <a:lvl7pPr marL="2971800" indent="-228600" eaLnBrk="0" fontAlgn="base" hangingPunct="0">
              <a:spcBef>
                <a:spcPct val="0"/>
              </a:spcBef>
              <a:spcAft>
                <a:spcPct val="0"/>
              </a:spcAft>
              <a:defRPr sz="1000" b="1">
                <a:solidFill>
                  <a:schemeClr val="bg1"/>
                </a:solidFill>
                <a:latin typeface="Arial" pitchFamily="34" charset="0"/>
              </a:defRPr>
            </a:lvl7pPr>
            <a:lvl8pPr marL="3429000" indent="-228600" eaLnBrk="0" fontAlgn="base" hangingPunct="0">
              <a:spcBef>
                <a:spcPct val="0"/>
              </a:spcBef>
              <a:spcAft>
                <a:spcPct val="0"/>
              </a:spcAft>
              <a:defRPr sz="1000" b="1">
                <a:solidFill>
                  <a:schemeClr val="bg1"/>
                </a:solidFill>
                <a:latin typeface="Arial" pitchFamily="34" charset="0"/>
              </a:defRPr>
            </a:lvl8pPr>
            <a:lvl9pPr marL="3886200" indent="-228600" eaLnBrk="0" fontAlgn="base" hangingPunct="0">
              <a:spcBef>
                <a:spcPct val="0"/>
              </a:spcBef>
              <a:spcAft>
                <a:spcPct val="0"/>
              </a:spcAft>
              <a:defRPr sz="1000" b="1">
                <a:solidFill>
                  <a:schemeClr val="bg1"/>
                </a:solidFill>
                <a:latin typeface="Arial" pitchFamily="34" charset="0"/>
              </a:defRPr>
            </a:lvl9pPr>
          </a:lstStyle>
          <a:p>
            <a:fld id="{0EFEB32F-EE25-42AC-966F-5761B78D3C40}" type="slidenum">
              <a:rPr lang="en-US" smtClean="0">
                <a:solidFill>
                  <a:prstClr val="white"/>
                </a:solidFill>
              </a:rPr>
              <a:pPr/>
              <a:t>29</a:t>
            </a:fld>
            <a:endParaRPr lang="en-US" smtClean="0">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0531"/>
            <a:ext cx="9189656" cy="7093269"/>
          </a:xfrm>
          <a:prstGeom prst="rect">
            <a:avLst/>
          </a:prstGeom>
        </p:spPr>
      </p:pic>
    </p:spTree>
    <p:extLst>
      <p:ext uri="{BB962C8B-B14F-4D97-AF65-F5344CB8AC3E}">
        <p14:creationId xmlns:p14="http://schemas.microsoft.com/office/powerpoint/2010/main" val="2914325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762000" y="0"/>
            <a:ext cx="7772400" cy="762000"/>
          </a:xfrm>
        </p:spPr>
        <p:txBody>
          <a:bodyPr/>
          <a:lstStyle/>
          <a:p>
            <a:r>
              <a:rPr lang="en-US" sz="4000" b="1" dirty="0" smtClean="0">
                <a:solidFill>
                  <a:srgbClr val="0000CC"/>
                </a:solidFill>
                <a:latin typeface="Arial" charset="0"/>
              </a:rPr>
              <a:t>What is Six-Sigma Quality?</a:t>
            </a:r>
            <a:endParaRPr lang="en-US" sz="4000" b="1" dirty="0">
              <a:solidFill>
                <a:srgbClr val="0000CC"/>
              </a:solidFill>
              <a:latin typeface="Arial" charset="0"/>
            </a:endParaRPr>
          </a:p>
        </p:txBody>
      </p:sp>
      <p:sp>
        <p:nvSpPr>
          <p:cNvPr id="131075" name="Rectangle 3"/>
          <p:cNvSpPr>
            <a:spLocks noGrp="1" noChangeArrowheads="1"/>
          </p:cNvSpPr>
          <p:nvPr>
            <p:ph type="body" idx="1"/>
          </p:nvPr>
        </p:nvSpPr>
        <p:spPr>
          <a:xfrm>
            <a:off x="152400" y="685800"/>
            <a:ext cx="8839200" cy="5562600"/>
          </a:xfrm>
        </p:spPr>
        <p:txBody>
          <a:bodyPr/>
          <a:lstStyle/>
          <a:p>
            <a:pPr marL="0" indent="0" algn="l"/>
            <a:r>
              <a:rPr lang="en-US" sz="2400" dirty="0" smtClean="0">
                <a:latin typeface="Arial" charset="0"/>
              </a:rPr>
              <a:t>Six-Sigma is a process improvement initiative used to drive defects from processes. The goal is to create near perfection through continuous improvement. It makes heavy use of statistics and the measured quality is usually expressed as defects per million opportunities (DPMO).</a:t>
            </a:r>
            <a:endParaRPr lang="en-US" sz="1200" dirty="0">
              <a:latin typeface="Arial" charset="0"/>
            </a:endParaRPr>
          </a:p>
          <a:p>
            <a:pPr marL="0" indent="0" algn="l"/>
            <a:r>
              <a:rPr lang="en-US" sz="2400" dirty="0" smtClean="0">
                <a:latin typeface="Arial" charset="0"/>
              </a:rPr>
              <a:t>		</a:t>
            </a:r>
            <a:r>
              <a:rPr lang="en-US" sz="2400" u="sng" dirty="0" smtClean="0">
                <a:latin typeface="Arial" charset="0"/>
              </a:rPr>
              <a:t>Sigma Level</a:t>
            </a:r>
            <a:r>
              <a:rPr lang="en-US" sz="2400" dirty="0" smtClean="0">
                <a:latin typeface="Arial" charset="0"/>
              </a:rPr>
              <a:t>			</a:t>
            </a:r>
            <a:r>
              <a:rPr lang="en-US" sz="2400" u="sng" dirty="0" smtClean="0">
                <a:latin typeface="Arial" charset="0"/>
              </a:rPr>
              <a:t>DPMO</a:t>
            </a:r>
            <a:endParaRPr lang="en-US" sz="2400" dirty="0">
              <a:latin typeface="Arial" charset="0"/>
            </a:endParaRPr>
          </a:p>
          <a:p>
            <a:pPr marL="0" indent="0" algn="l"/>
            <a:r>
              <a:rPr lang="en-US" sz="2400" dirty="0">
                <a:latin typeface="Arial" charset="0"/>
              </a:rPr>
              <a:t>	</a:t>
            </a:r>
            <a:r>
              <a:rPr lang="en-US" sz="2400" dirty="0" smtClean="0">
                <a:latin typeface="Arial" charset="0"/>
              </a:rPr>
              <a:t>		1			691,462</a:t>
            </a:r>
          </a:p>
          <a:p>
            <a:pPr marL="0" indent="0" algn="l"/>
            <a:r>
              <a:rPr lang="en-US" sz="2400" dirty="0">
                <a:latin typeface="Arial" charset="0"/>
              </a:rPr>
              <a:t>	</a:t>
            </a:r>
            <a:r>
              <a:rPr lang="en-US" sz="2400" dirty="0" smtClean="0">
                <a:latin typeface="Arial" charset="0"/>
              </a:rPr>
              <a:t>		2			308,538</a:t>
            </a:r>
          </a:p>
          <a:p>
            <a:pPr marL="0" indent="0" algn="l"/>
            <a:r>
              <a:rPr lang="en-US" sz="2400" dirty="0">
                <a:latin typeface="Arial" charset="0"/>
              </a:rPr>
              <a:t>	</a:t>
            </a:r>
            <a:r>
              <a:rPr lang="en-US" sz="2400" dirty="0" smtClean="0">
                <a:latin typeface="Arial" charset="0"/>
              </a:rPr>
              <a:t>		3			  66,807</a:t>
            </a:r>
            <a:r>
              <a:rPr lang="en-US" sz="2400" dirty="0">
                <a:latin typeface="Arial" charset="0"/>
              </a:rPr>
              <a:t>	</a:t>
            </a:r>
            <a:r>
              <a:rPr lang="en-US" sz="2400" dirty="0" smtClean="0">
                <a:latin typeface="Arial" charset="0"/>
              </a:rPr>
              <a:t>				4			    6,210 </a:t>
            </a:r>
          </a:p>
          <a:p>
            <a:pPr marL="0" indent="0" algn="l"/>
            <a:r>
              <a:rPr lang="en-US" sz="2400" dirty="0">
                <a:latin typeface="Arial" charset="0"/>
              </a:rPr>
              <a:t>	</a:t>
            </a:r>
            <a:r>
              <a:rPr lang="en-US" sz="2400" dirty="0" smtClean="0">
                <a:latin typeface="Arial" charset="0"/>
              </a:rPr>
              <a:t>		5			       233*</a:t>
            </a:r>
          </a:p>
          <a:p>
            <a:pPr marL="0" indent="0" algn="l"/>
            <a:r>
              <a:rPr lang="en-US" sz="2400" dirty="0">
                <a:latin typeface="Arial" charset="0"/>
              </a:rPr>
              <a:t>	</a:t>
            </a:r>
            <a:r>
              <a:rPr lang="en-US" sz="2400" dirty="0" smtClean="0">
                <a:latin typeface="Arial" charset="0"/>
              </a:rPr>
              <a:t>		6				3.4</a:t>
            </a:r>
          </a:p>
          <a:p>
            <a:pPr marL="0" indent="0" algn="l"/>
            <a:r>
              <a:rPr lang="en-US" sz="2200" dirty="0" smtClean="0">
                <a:solidFill>
                  <a:srgbClr val="FF0000"/>
                </a:solidFill>
                <a:latin typeface="Arial" charset="0"/>
              </a:rPr>
              <a:t>*In our lab sections, the threshold for corrected reports is 2/10,000</a:t>
            </a:r>
          </a:p>
        </p:txBody>
      </p:sp>
      <p:sp>
        <p:nvSpPr>
          <p:cNvPr id="4" name="Slide Number Placeholder 3"/>
          <p:cNvSpPr>
            <a:spLocks noGrp="1"/>
          </p:cNvSpPr>
          <p:nvPr>
            <p:ph type="sldNum" sz="quarter" idx="12"/>
          </p:nvPr>
        </p:nvSpPr>
        <p:spPr/>
        <p:txBody>
          <a:bodyPr/>
          <a:lstStyle/>
          <a:p>
            <a:fld id="{00900D4E-7730-4851-8994-DFDE0DBED1A3}" type="slidenum">
              <a:rPr lang="en-US" smtClean="0">
                <a:solidFill>
                  <a:prstClr val="white"/>
                </a:solidFill>
              </a:rPr>
              <a:pPr/>
              <a:t>3</a:t>
            </a:fld>
            <a:endParaRPr lang="en-US" dirty="0">
              <a:solidFill>
                <a:prstClr val="white"/>
              </a:solidFill>
            </a:endParaRPr>
          </a:p>
        </p:txBody>
      </p:sp>
    </p:spTree>
    <p:extLst>
      <p:ext uri="{BB962C8B-B14F-4D97-AF65-F5344CB8AC3E}">
        <p14:creationId xmlns:p14="http://schemas.microsoft.com/office/powerpoint/2010/main" val="433127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4376" y="37038"/>
            <a:ext cx="8382000" cy="430887"/>
          </a:xfrm>
          <a:prstGeom prst="rect">
            <a:avLst/>
          </a:prstGeom>
          <a:noFill/>
        </p:spPr>
        <p:txBody>
          <a:bodyPr wrap="square" rtlCol="0">
            <a:spAutoFit/>
          </a:bodyPr>
          <a:lstStyle/>
          <a:p>
            <a:pPr eaLnBrk="0" hangingPunct="0"/>
            <a:r>
              <a:rPr lang="en-US" sz="2200" dirty="0" smtClean="0">
                <a:solidFill>
                  <a:srgbClr val="0000CC"/>
                </a:solidFill>
                <a:cs typeface="Arial" pitchFamily="34" charset="0"/>
              </a:rPr>
              <a:t>First Mislabeled </a:t>
            </a:r>
            <a:r>
              <a:rPr lang="en-US" sz="2200" dirty="0">
                <a:solidFill>
                  <a:srgbClr val="0000CC"/>
                </a:solidFill>
                <a:cs typeface="Arial" pitchFamily="34" charset="0"/>
              </a:rPr>
              <a:t>Specimens </a:t>
            </a:r>
            <a:r>
              <a:rPr lang="en-US" sz="2200" dirty="0" smtClean="0">
                <a:solidFill>
                  <a:srgbClr val="0000CC"/>
                </a:solidFill>
                <a:cs typeface="Arial" pitchFamily="34" charset="0"/>
              </a:rPr>
              <a:t>Caught </a:t>
            </a:r>
            <a:r>
              <a:rPr lang="en-US" sz="2200" dirty="0">
                <a:solidFill>
                  <a:srgbClr val="0000CC"/>
                </a:solidFill>
                <a:cs typeface="Arial" pitchFamily="34" charset="0"/>
              </a:rPr>
              <a:t>by </a:t>
            </a:r>
            <a:r>
              <a:rPr lang="en-US" sz="2200" dirty="0" smtClean="0">
                <a:solidFill>
                  <a:srgbClr val="0000CC"/>
                </a:solidFill>
                <a:cs typeface="Arial" pitchFamily="34" charset="0"/>
              </a:rPr>
              <a:t>the OCR System </a:t>
            </a:r>
            <a:endParaRPr lang="en-US" sz="2200" dirty="0">
              <a:solidFill>
                <a:srgbClr val="0000CC"/>
              </a:solidFill>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507" y="467924"/>
            <a:ext cx="6628786" cy="6390076"/>
          </a:xfrm>
          <a:prstGeom prst="rect">
            <a:avLst/>
          </a:prstGeom>
        </p:spPr>
      </p:pic>
    </p:spTree>
    <p:extLst>
      <p:ext uri="{BB962C8B-B14F-4D97-AF65-F5344CB8AC3E}">
        <p14:creationId xmlns:p14="http://schemas.microsoft.com/office/powerpoint/2010/main" val="2981353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bwMode="auto">
          <a:xfrm>
            <a:off x="228600" y="76200"/>
            <a:ext cx="8763000" cy="71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solidFill>
                  <a:srgbClr val="0000CC"/>
                </a:solidFill>
                <a:latin typeface="Arial" pitchFamily="34" charset="0"/>
              </a:rPr>
              <a:t>Objectives of Validation Study</a:t>
            </a:r>
          </a:p>
        </p:txBody>
      </p:sp>
      <p:sp>
        <p:nvSpPr>
          <p:cNvPr id="136194" name="Rectangle 3"/>
          <p:cNvSpPr>
            <a:spLocks noGrp="1" noChangeArrowheads="1"/>
          </p:cNvSpPr>
          <p:nvPr>
            <p:ph type="body" idx="1"/>
          </p:nvPr>
        </p:nvSpPr>
        <p:spPr bwMode="auto">
          <a:xfrm>
            <a:off x="0" y="838200"/>
            <a:ext cx="91440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dirty="0" smtClean="0">
                <a:latin typeface="Arial" pitchFamily="34" charset="0"/>
              </a:rPr>
              <a:t>Minimize the total number of tubes that fail due to label quality, font training, incorrect positioning of ARUP label over client label, etc. </a:t>
            </a:r>
            <a:r>
              <a:rPr lang="en-US" sz="2800" dirty="0" smtClean="0">
                <a:solidFill>
                  <a:srgbClr val="FF0000"/>
                </a:solidFill>
                <a:latin typeface="Arial" pitchFamily="34" charset="0"/>
              </a:rPr>
              <a:t>(FALSE FAILS)</a:t>
            </a:r>
            <a:r>
              <a:rPr lang="en-US" sz="2800" dirty="0" smtClean="0">
                <a:latin typeface="Arial" pitchFamily="34" charset="0"/>
              </a:rPr>
              <a:t>.</a:t>
            </a:r>
            <a:br>
              <a:rPr lang="en-US" sz="2800" dirty="0" smtClean="0">
                <a:latin typeface="Arial" pitchFamily="34" charset="0"/>
              </a:rPr>
            </a:br>
            <a:r>
              <a:rPr lang="en-US" sz="2800" u="sng" dirty="0" smtClean="0">
                <a:latin typeface="Arial" pitchFamily="34" charset="0"/>
              </a:rPr>
              <a:t>All</a:t>
            </a:r>
            <a:r>
              <a:rPr lang="en-US" sz="2800" dirty="0" smtClean="0">
                <a:latin typeface="Arial" pitchFamily="34" charset="0"/>
              </a:rPr>
              <a:t> fails require human inspection (manual work). </a:t>
            </a:r>
            <a:r>
              <a:rPr lang="en-US" sz="2800" dirty="0" smtClean="0">
                <a:solidFill>
                  <a:srgbClr val="00B050"/>
                </a:solidFill>
                <a:latin typeface="Arial" pitchFamily="34" charset="0"/>
              </a:rPr>
              <a:t>Target 20%</a:t>
            </a:r>
            <a:endParaRPr lang="en-US" sz="2800" dirty="0" smtClean="0">
              <a:latin typeface="Arial" pitchFamily="34" charset="0"/>
            </a:endParaRPr>
          </a:p>
          <a:p>
            <a:r>
              <a:rPr lang="en-US" sz="2800" dirty="0" smtClean="0">
                <a:latin typeface="Arial" pitchFamily="34" charset="0"/>
              </a:rPr>
              <a:t>In other words, maximize the correctly labeled tubes that are that are passed by the system </a:t>
            </a:r>
            <a:r>
              <a:rPr lang="en-US" sz="2800" dirty="0" smtClean="0">
                <a:solidFill>
                  <a:srgbClr val="FF0000"/>
                </a:solidFill>
                <a:latin typeface="Arial" pitchFamily="34" charset="0"/>
              </a:rPr>
              <a:t>(TRUE PASSES)</a:t>
            </a:r>
            <a:r>
              <a:rPr lang="en-US" sz="2800" dirty="0" smtClean="0">
                <a:latin typeface="Arial" pitchFamily="34" charset="0"/>
              </a:rPr>
              <a:t>. </a:t>
            </a:r>
            <a:r>
              <a:rPr lang="en-US" sz="2800" dirty="0" smtClean="0">
                <a:solidFill>
                  <a:srgbClr val="00B050"/>
                </a:solidFill>
                <a:latin typeface="Arial" pitchFamily="34" charset="0"/>
              </a:rPr>
              <a:t>Target 80%</a:t>
            </a:r>
            <a:endParaRPr lang="en-US" sz="2800" dirty="0" smtClean="0">
              <a:latin typeface="Arial" pitchFamily="34" charset="0"/>
            </a:endParaRPr>
          </a:p>
          <a:p>
            <a:r>
              <a:rPr lang="en-US" sz="2800" dirty="0" smtClean="0">
                <a:latin typeface="Arial" pitchFamily="34" charset="0"/>
              </a:rPr>
              <a:t>Guarantee that all mislabeled tubes will be failures </a:t>
            </a:r>
            <a:r>
              <a:rPr lang="en-US" sz="2800" dirty="0" smtClean="0">
                <a:solidFill>
                  <a:srgbClr val="FF0000"/>
                </a:solidFill>
                <a:latin typeface="Arial" pitchFamily="34" charset="0"/>
              </a:rPr>
              <a:t>(TRUE FAILS) </a:t>
            </a:r>
            <a:r>
              <a:rPr lang="en-US" sz="2800" dirty="0" smtClean="0">
                <a:latin typeface="Arial" pitchFamily="34" charset="0"/>
              </a:rPr>
              <a:t>and manually inspected. </a:t>
            </a:r>
            <a:r>
              <a:rPr lang="en-US" sz="2800" dirty="0" smtClean="0">
                <a:solidFill>
                  <a:srgbClr val="00B050"/>
                </a:solidFill>
                <a:latin typeface="Arial" pitchFamily="34" charset="0"/>
              </a:rPr>
              <a:t>Target 100%</a:t>
            </a:r>
            <a:endParaRPr lang="en-US" sz="2800" dirty="0" smtClean="0">
              <a:latin typeface="Arial" pitchFamily="34" charset="0"/>
            </a:endParaRPr>
          </a:p>
          <a:p>
            <a:r>
              <a:rPr lang="en-US" sz="2800" dirty="0" smtClean="0">
                <a:latin typeface="Arial" pitchFamily="34" charset="0"/>
              </a:rPr>
              <a:t>Guarantee that no mislabeled tubes will ever be automatically passed </a:t>
            </a:r>
            <a:r>
              <a:rPr lang="en-US" sz="2800" dirty="0" smtClean="0">
                <a:solidFill>
                  <a:srgbClr val="FF0000"/>
                </a:solidFill>
                <a:latin typeface="Arial" pitchFamily="34" charset="0"/>
              </a:rPr>
              <a:t>(FALSE PASSES)</a:t>
            </a:r>
            <a:r>
              <a:rPr lang="en-US" sz="2800" dirty="0" smtClean="0">
                <a:latin typeface="Arial" pitchFamily="34" charset="0"/>
              </a:rPr>
              <a:t>. </a:t>
            </a:r>
            <a:r>
              <a:rPr lang="en-US" sz="2800" dirty="0" smtClean="0">
                <a:solidFill>
                  <a:srgbClr val="00B050"/>
                </a:solidFill>
                <a:latin typeface="Arial" pitchFamily="34" charset="0"/>
              </a:rPr>
              <a:t>Target 0%</a:t>
            </a:r>
            <a:endParaRPr lang="en-US" sz="2800" dirty="0" smtClean="0">
              <a:latin typeface="Arial" pitchFamily="34" charset="0"/>
            </a:endParaRPr>
          </a:p>
        </p:txBody>
      </p:sp>
      <p:sp>
        <p:nvSpPr>
          <p:cNvPr id="1361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496428AF-6E4D-4784-AD97-72D4E6CBDEB4}" type="slidenum">
              <a:rPr lang="en-US" smtClean="0">
                <a:solidFill>
                  <a:prstClr val="white"/>
                </a:solidFill>
              </a:rPr>
              <a:pPr/>
              <a:t>31</a:t>
            </a:fld>
            <a:endParaRPr lang="en-US" smtClean="0">
              <a:solidFill>
                <a:prstClr val="white"/>
              </a:solidFill>
            </a:endParaRPr>
          </a:p>
        </p:txBody>
      </p:sp>
    </p:spTree>
    <p:extLst>
      <p:ext uri="{BB962C8B-B14F-4D97-AF65-F5344CB8AC3E}">
        <p14:creationId xmlns:p14="http://schemas.microsoft.com/office/powerpoint/2010/main" val="11980700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bwMode="auto">
          <a:xfrm>
            <a:off x="152400" y="-76200"/>
            <a:ext cx="8763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solidFill>
                  <a:srgbClr val="0000CC"/>
                </a:solidFill>
                <a:latin typeface="Arial" pitchFamily="34" charset="0"/>
              </a:rPr>
              <a:t>Validation Study</a:t>
            </a:r>
          </a:p>
        </p:txBody>
      </p:sp>
      <p:sp>
        <p:nvSpPr>
          <p:cNvPr id="1177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58D57ECB-E766-475E-9536-6818AA416DC0}" type="slidenum">
              <a:rPr lang="en-US" smtClean="0">
                <a:solidFill>
                  <a:prstClr val="white"/>
                </a:solidFill>
              </a:rPr>
              <a:pPr/>
              <a:t>32</a:t>
            </a:fld>
            <a:endParaRPr lang="en-US" dirty="0" smtClean="0">
              <a:solidFill>
                <a:prstClr val="white"/>
              </a:solidFill>
            </a:endParaRPr>
          </a:p>
        </p:txBody>
      </p:sp>
      <p:sp>
        <p:nvSpPr>
          <p:cNvPr id="117762" name="Rectangle 3"/>
          <p:cNvSpPr>
            <a:spLocks noGrp="1" noChangeArrowheads="1"/>
          </p:cNvSpPr>
          <p:nvPr>
            <p:ph type="body" idx="1"/>
          </p:nvPr>
        </p:nvSpPr>
        <p:spPr bwMode="auto">
          <a:xfrm>
            <a:off x="0" y="609600"/>
            <a:ext cx="9144000"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000" dirty="0" smtClean="0">
                <a:latin typeface="Arial" pitchFamily="34" charset="0"/>
              </a:rPr>
              <a:t>Images for 1,009,830 specimens (the goal was one million) were obtained as of May 31, 2013. </a:t>
            </a:r>
            <a:r>
              <a:rPr lang="en-US" sz="3000" b="1" dirty="0" smtClean="0">
                <a:solidFill>
                  <a:srgbClr val="FF0000"/>
                </a:solidFill>
                <a:latin typeface="Arial" pitchFamily="34" charset="0"/>
              </a:rPr>
              <a:t>Every image was reviewed</a:t>
            </a:r>
            <a:r>
              <a:rPr lang="en-US" sz="3000" dirty="0" smtClean="0">
                <a:latin typeface="Arial" pitchFamily="34" charset="0"/>
              </a:rPr>
              <a:t>. </a:t>
            </a:r>
          </a:p>
          <a:p>
            <a:r>
              <a:rPr lang="en-US" sz="3000" dirty="0" smtClean="0">
                <a:latin typeface="Arial" pitchFamily="34" charset="0"/>
              </a:rPr>
              <a:t>The OCR system’s “pass” rate of specimen labels on which the patient name can be optically read and verified by the system is ~75%. Long term we expect to achieve &gt;80%.</a:t>
            </a:r>
          </a:p>
          <a:p>
            <a:r>
              <a:rPr lang="en-US" sz="3000" b="1" dirty="0" smtClean="0">
                <a:solidFill>
                  <a:srgbClr val="FF0000"/>
                </a:solidFill>
                <a:latin typeface="Arial" pitchFamily="34" charset="0"/>
              </a:rPr>
              <a:t>No false passes </a:t>
            </a:r>
            <a:r>
              <a:rPr lang="en-US" sz="3000" dirty="0" smtClean="0">
                <a:latin typeface="Arial" pitchFamily="34" charset="0"/>
              </a:rPr>
              <a:t>i.e., no mislabeled specimens were passed by the system out of 742,977 passes.</a:t>
            </a:r>
          </a:p>
        </p:txBody>
      </p:sp>
    </p:spTree>
    <p:extLst>
      <p:ext uri="{BB962C8B-B14F-4D97-AF65-F5344CB8AC3E}">
        <p14:creationId xmlns:p14="http://schemas.microsoft.com/office/powerpoint/2010/main" val="28672495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bwMode="auto">
          <a:xfrm>
            <a:off x="152400" y="0"/>
            <a:ext cx="8763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000" b="1" dirty="0" smtClean="0">
                <a:solidFill>
                  <a:srgbClr val="0000CC"/>
                </a:solidFill>
                <a:latin typeface="Arial" pitchFamily="34" charset="0"/>
              </a:rPr>
              <a:t>Mislabeled Specimens in the Validation Study </a:t>
            </a:r>
          </a:p>
        </p:txBody>
      </p:sp>
      <p:sp>
        <p:nvSpPr>
          <p:cNvPr id="1177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58D57ECB-E766-475E-9536-6818AA416DC0}" type="slidenum">
              <a:rPr lang="en-US" smtClean="0">
                <a:solidFill>
                  <a:prstClr val="white"/>
                </a:solidFill>
              </a:rPr>
              <a:pPr/>
              <a:t>33</a:t>
            </a:fld>
            <a:endParaRPr lang="en-US" dirty="0" smtClean="0">
              <a:solidFill>
                <a:prstClr val="white"/>
              </a:solidFill>
            </a:endParaRPr>
          </a:p>
        </p:txBody>
      </p:sp>
      <p:sp>
        <p:nvSpPr>
          <p:cNvPr id="117762" name="Rectangle 3"/>
          <p:cNvSpPr>
            <a:spLocks noGrp="1" noChangeArrowheads="1"/>
          </p:cNvSpPr>
          <p:nvPr>
            <p:ph type="body" idx="1"/>
          </p:nvPr>
        </p:nvSpPr>
        <p:spPr bwMode="auto">
          <a:xfrm>
            <a:off x="0" y="609600"/>
            <a:ext cx="9144000"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600" dirty="0" smtClean="0">
                <a:latin typeface="Arial" pitchFamily="34" charset="0"/>
              </a:rPr>
              <a:t>Among the images “failed” by the system, 121 mislabeled specimens were found (1 per 8346), somewhat higher than the 1/10,000 expected based on historical data.</a:t>
            </a:r>
          </a:p>
          <a:p>
            <a:r>
              <a:rPr lang="en-US" sz="2600" dirty="0" smtClean="0">
                <a:latin typeface="Arial" pitchFamily="34" charset="0"/>
              </a:rPr>
              <a:t>Of these 121 mislabels, 71 were found by the testing lab or editors before testing. Investigations for possible c</a:t>
            </a:r>
            <a:r>
              <a:rPr lang="en-US" sz="2600" dirty="0" smtClean="0">
                <a:solidFill>
                  <a:prstClr val="black"/>
                </a:solidFill>
                <a:latin typeface="Arial" pitchFamily="34" charset="0"/>
              </a:rPr>
              <a:t>orrected </a:t>
            </a:r>
            <a:r>
              <a:rPr lang="en-US" sz="2600" dirty="0">
                <a:solidFill>
                  <a:prstClr val="black"/>
                </a:solidFill>
                <a:latin typeface="Arial" pitchFamily="34" charset="0"/>
              </a:rPr>
              <a:t>reports were </a:t>
            </a:r>
            <a:r>
              <a:rPr lang="en-US" sz="2600" dirty="0" smtClean="0">
                <a:solidFill>
                  <a:prstClr val="black"/>
                </a:solidFill>
                <a:latin typeface="Arial" pitchFamily="34" charset="0"/>
              </a:rPr>
              <a:t>initiated </a:t>
            </a:r>
            <a:r>
              <a:rPr lang="en-US" sz="2600" dirty="0" smtClean="0">
                <a:latin typeface="Arial" pitchFamily="34" charset="0"/>
              </a:rPr>
              <a:t>on 46 errors not found prior to testing. A total of 21 corrected reports were sent to clients, </a:t>
            </a:r>
            <a:r>
              <a:rPr lang="en-US" sz="2600" dirty="0">
                <a:solidFill>
                  <a:prstClr val="black"/>
                </a:solidFill>
                <a:latin typeface="Arial" pitchFamily="34" charset="0"/>
              </a:rPr>
              <a:t>a rate lower than expected based on prior data</a:t>
            </a:r>
            <a:r>
              <a:rPr lang="en-US" sz="2600" dirty="0" smtClean="0">
                <a:latin typeface="Arial" pitchFamily="34" charset="0"/>
              </a:rPr>
              <a:t>.</a:t>
            </a:r>
          </a:p>
          <a:p>
            <a:r>
              <a:rPr lang="en-US" sz="2600" dirty="0" smtClean="0">
                <a:latin typeface="Arial" pitchFamily="34" charset="0"/>
              </a:rPr>
              <a:t>An additional 148 specimens were identified as “mismatched.” The patient was correct, but a spelling discrepancy in the name requires (per our policy) that the client to be called to verify that the patient and spelling are correct. Only 46 of these minor errors were found by editors prior to testing.</a:t>
            </a:r>
          </a:p>
        </p:txBody>
      </p:sp>
    </p:spTree>
    <p:extLst>
      <p:ext uri="{BB962C8B-B14F-4D97-AF65-F5344CB8AC3E}">
        <p14:creationId xmlns:p14="http://schemas.microsoft.com/office/powerpoint/2010/main" val="17784720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buNone/>
            </a:pPr>
            <a:r>
              <a:rPr lang="en-US" b="1" dirty="0" smtClean="0"/>
              <a:t>Invention and Validation of An Automated </a:t>
            </a:r>
            <a:r>
              <a:rPr lang="en-US" b="1" dirty="0"/>
              <a:t>C</a:t>
            </a:r>
            <a:r>
              <a:rPr lang="en-US" b="1" dirty="0" smtClean="0"/>
              <a:t>amera System That Uses Optical Character Recognition to Identify Patient Name Mislabeled Samples</a:t>
            </a:r>
          </a:p>
          <a:p>
            <a:pPr marL="0" indent="0">
              <a:buNone/>
            </a:pPr>
            <a:endParaRPr lang="en-US" sz="800" dirty="0"/>
          </a:p>
          <a:p>
            <a:pPr marL="0" indent="0">
              <a:buNone/>
            </a:pPr>
            <a:r>
              <a:rPr lang="en-US" sz="2000" dirty="0" smtClean="0"/>
              <a:t>Charles D. Hawker, William McCarthy, David Cleveland, Bonnie Messinger</a:t>
            </a:r>
          </a:p>
          <a:p>
            <a:pPr marL="0" indent="0">
              <a:buNone/>
            </a:pPr>
            <a:endParaRPr lang="en-US" sz="800" b="1" i="1" dirty="0" smtClean="0"/>
          </a:p>
          <a:p>
            <a:pPr marL="0" indent="0">
              <a:buNone/>
            </a:pPr>
            <a:r>
              <a:rPr lang="en-US" b="1" i="1" dirty="0" smtClean="0"/>
              <a:t>Clinical Chemistry, </a:t>
            </a:r>
            <a:r>
              <a:rPr lang="en-US" b="1" dirty="0" smtClean="0"/>
              <a:t>March 2014, Vol 60 (3): 463-470</a:t>
            </a:r>
          </a:p>
          <a:p>
            <a:pPr marL="0" indent="0">
              <a:buNone/>
            </a:pPr>
            <a:endParaRPr lang="en-US" sz="800" b="1" dirty="0" smtClean="0"/>
          </a:p>
          <a:p>
            <a:pPr marL="0" indent="0">
              <a:buNone/>
            </a:pPr>
            <a:r>
              <a:rPr lang="en-US" dirty="0" smtClean="0"/>
              <a:t>Accompanying Editorial:</a:t>
            </a:r>
            <a:endParaRPr lang="en-US" dirty="0"/>
          </a:p>
          <a:p>
            <a:pPr marL="0" indent="0">
              <a:buNone/>
            </a:pPr>
            <a:r>
              <a:rPr lang="en-US" b="1" dirty="0" smtClean="0"/>
              <a:t>Automated Specimen Inspection, Quality Analysis and its Impact on Patient Safety: Beyond the Barcode</a:t>
            </a:r>
          </a:p>
          <a:p>
            <a:pPr marL="0" indent="0">
              <a:buNone/>
            </a:pPr>
            <a:endParaRPr lang="en-US" sz="800" b="1" dirty="0" smtClean="0"/>
          </a:p>
          <a:p>
            <a:pPr marL="0" indent="0">
              <a:buNone/>
            </a:pPr>
            <a:r>
              <a:rPr lang="en-US" sz="2000" dirty="0" smtClean="0"/>
              <a:t>Robin A. Felder</a:t>
            </a:r>
          </a:p>
          <a:p>
            <a:pPr marL="0" indent="0">
              <a:buNone/>
            </a:pPr>
            <a:endParaRPr lang="en-US" sz="800" dirty="0" smtClean="0"/>
          </a:p>
          <a:p>
            <a:pPr marL="0" lvl="0" indent="0">
              <a:buNone/>
            </a:pPr>
            <a:r>
              <a:rPr lang="en-US" b="1" i="1" dirty="0">
                <a:solidFill>
                  <a:prstClr val="black"/>
                </a:solidFill>
              </a:rPr>
              <a:t>Clinical Chemistry, </a:t>
            </a:r>
            <a:r>
              <a:rPr lang="en-US" b="1" dirty="0">
                <a:solidFill>
                  <a:prstClr val="black"/>
                </a:solidFill>
              </a:rPr>
              <a:t>March 2014, Vol 60 (3): </a:t>
            </a:r>
            <a:r>
              <a:rPr lang="en-US" b="1" dirty="0" smtClean="0">
                <a:solidFill>
                  <a:prstClr val="black"/>
                </a:solidFill>
              </a:rPr>
              <a:t>433-434</a:t>
            </a:r>
            <a:endParaRPr lang="en-US" b="1" dirty="0">
              <a:solidFill>
                <a:prstClr val="black"/>
              </a:solidFill>
            </a:endParaRPr>
          </a:p>
          <a:p>
            <a:pPr marL="0" indent="0">
              <a:buNone/>
            </a:pPr>
            <a:endParaRPr lang="en-US" sz="800" dirty="0"/>
          </a:p>
        </p:txBody>
      </p:sp>
      <p:sp>
        <p:nvSpPr>
          <p:cNvPr id="3" name="Title 2"/>
          <p:cNvSpPr>
            <a:spLocks noGrp="1"/>
          </p:cNvSpPr>
          <p:nvPr>
            <p:ph type="title"/>
          </p:nvPr>
        </p:nvSpPr>
        <p:spPr>
          <a:xfrm>
            <a:off x="304800" y="0"/>
            <a:ext cx="8686800" cy="609600"/>
          </a:xfrm>
        </p:spPr>
        <p:txBody>
          <a:bodyPr/>
          <a:lstStyle/>
          <a:p>
            <a:pPr algn="ctr"/>
            <a:r>
              <a:rPr lang="en-US" b="1" dirty="0" smtClean="0">
                <a:solidFill>
                  <a:srgbClr val="0000FF"/>
                </a:solidFill>
              </a:rPr>
              <a:t>Publication</a:t>
            </a:r>
            <a:endParaRPr lang="en-US" b="1" dirty="0">
              <a:solidFill>
                <a:srgbClr val="0000FF"/>
              </a:solidFill>
            </a:endParaRPr>
          </a:p>
        </p:txBody>
      </p:sp>
    </p:spTree>
    <p:extLst>
      <p:ext uri="{BB962C8B-B14F-4D97-AF65-F5344CB8AC3E}">
        <p14:creationId xmlns:p14="http://schemas.microsoft.com/office/powerpoint/2010/main" val="330831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bwMode="auto">
          <a:xfrm>
            <a:off x="152400" y="-76200"/>
            <a:ext cx="8763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200" b="1" dirty="0" smtClean="0">
                <a:solidFill>
                  <a:srgbClr val="0000CC"/>
                </a:solidFill>
                <a:latin typeface="Arial" pitchFamily="34" charset="0"/>
              </a:rPr>
              <a:t>Current Results </a:t>
            </a:r>
          </a:p>
        </p:txBody>
      </p:sp>
      <p:sp>
        <p:nvSpPr>
          <p:cNvPr id="1177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fontAlgn="base">
              <a:spcBef>
                <a:spcPct val="0"/>
              </a:spcBef>
              <a:spcAft>
                <a:spcPct val="0"/>
              </a:spcAft>
              <a:defRPr sz="1000" b="1">
                <a:solidFill>
                  <a:schemeClr val="bg1"/>
                </a:solidFill>
                <a:latin typeface="Arial" pitchFamily="34" charset="0"/>
              </a:defRPr>
            </a:lvl6pPr>
            <a:lvl7pPr marL="2971800" indent="-228600" fontAlgn="base">
              <a:spcBef>
                <a:spcPct val="0"/>
              </a:spcBef>
              <a:spcAft>
                <a:spcPct val="0"/>
              </a:spcAft>
              <a:defRPr sz="1000" b="1">
                <a:solidFill>
                  <a:schemeClr val="bg1"/>
                </a:solidFill>
                <a:latin typeface="Arial" pitchFamily="34" charset="0"/>
              </a:defRPr>
            </a:lvl7pPr>
            <a:lvl8pPr marL="3429000" indent="-228600" fontAlgn="base">
              <a:spcBef>
                <a:spcPct val="0"/>
              </a:spcBef>
              <a:spcAft>
                <a:spcPct val="0"/>
              </a:spcAft>
              <a:defRPr sz="1000" b="1">
                <a:solidFill>
                  <a:schemeClr val="bg1"/>
                </a:solidFill>
                <a:latin typeface="Arial" pitchFamily="34" charset="0"/>
              </a:defRPr>
            </a:lvl8pPr>
            <a:lvl9pPr marL="3886200" indent="-228600" fontAlgn="base">
              <a:spcBef>
                <a:spcPct val="0"/>
              </a:spcBef>
              <a:spcAft>
                <a:spcPct val="0"/>
              </a:spcAft>
              <a:defRPr sz="1000" b="1">
                <a:solidFill>
                  <a:schemeClr val="bg1"/>
                </a:solidFill>
                <a:latin typeface="Arial" pitchFamily="34" charset="0"/>
              </a:defRPr>
            </a:lvl9pPr>
          </a:lstStyle>
          <a:p>
            <a:fld id="{58D57ECB-E766-475E-9536-6818AA416DC0}" type="slidenum">
              <a:rPr lang="en-US" smtClean="0">
                <a:solidFill>
                  <a:prstClr val="white"/>
                </a:solidFill>
              </a:rPr>
              <a:pPr/>
              <a:t>35</a:t>
            </a:fld>
            <a:endParaRPr lang="en-US" dirty="0" smtClean="0">
              <a:solidFill>
                <a:prstClr val="white"/>
              </a:solidFill>
            </a:endParaRPr>
          </a:p>
        </p:txBody>
      </p:sp>
      <p:sp>
        <p:nvSpPr>
          <p:cNvPr id="117762" name="Rectangle 3"/>
          <p:cNvSpPr>
            <a:spLocks noGrp="1" noChangeArrowheads="1"/>
          </p:cNvSpPr>
          <p:nvPr>
            <p:ph type="body" idx="1"/>
          </p:nvPr>
        </p:nvSpPr>
        <p:spPr bwMode="auto">
          <a:xfrm>
            <a:off x="0" y="609600"/>
            <a:ext cx="9144000"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400" dirty="0" smtClean="0">
                <a:latin typeface="Arial" pitchFamily="34" charset="0"/>
              </a:rPr>
              <a:t>With the validation study now complete, “pass” images are no longer reviewed – only “fail” and “single” images.</a:t>
            </a:r>
          </a:p>
          <a:p>
            <a:r>
              <a:rPr lang="en-US" sz="2400" dirty="0" smtClean="0">
                <a:latin typeface="Arial" pitchFamily="34" charset="0"/>
              </a:rPr>
              <a:t>As of May 19, 2,870,849 images have been collected.</a:t>
            </a:r>
          </a:p>
          <a:p>
            <a:r>
              <a:rPr lang="en-US" sz="2400" dirty="0" smtClean="0">
                <a:latin typeface="Arial" pitchFamily="34" charset="0"/>
              </a:rPr>
              <a:t>Of these, there have been 382 mislabels, a ratio of 1 per 7515 specimens. Only 207 (54%) were found by the testing lab or S.P. employees before testing.</a:t>
            </a:r>
          </a:p>
          <a:p>
            <a:r>
              <a:rPr lang="en-US" sz="2400" dirty="0" smtClean="0">
                <a:latin typeface="Arial" pitchFamily="34" charset="0"/>
              </a:rPr>
              <a:t>819 specimens were identified as “mismatched.” Only 231 (28%) of these minor errors were found prior to testing.</a:t>
            </a:r>
          </a:p>
          <a:p>
            <a:pPr lvl="0"/>
            <a:r>
              <a:rPr lang="en-US" sz="2400" dirty="0">
                <a:solidFill>
                  <a:prstClr val="black"/>
                </a:solidFill>
                <a:latin typeface="Arial" pitchFamily="34" charset="0"/>
              </a:rPr>
              <a:t>As of  </a:t>
            </a:r>
            <a:r>
              <a:rPr lang="en-US" sz="2400" dirty="0" smtClean="0">
                <a:solidFill>
                  <a:prstClr val="black"/>
                </a:solidFill>
                <a:latin typeface="Arial" pitchFamily="34" charset="0"/>
              </a:rPr>
              <a:t>May 19, 40 </a:t>
            </a:r>
            <a:r>
              <a:rPr lang="en-US" sz="2400" dirty="0">
                <a:solidFill>
                  <a:prstClr val="black"/>
                </a:solidFill>
                <a:latin typeface="Arial" pitchFamily="34" charset="0"/>
              </a:rPr>
              <a:t>corrected reports have been sent to </a:t>
            </a:r>
            <a:r>
              <a:rPr lang="en-US" sz="2400" dirty="0" smtClean="0">
                <a:solidFill>
                  <a:prstClr val="black"/>
                </a:solidFill>
                <a:latin typeface="Arial" pitchFamily="34" charset="0"/>
              </a:rPr>
              <a:t>clients.</a:t>
            </a:r>
          </a:p>
          <a:p>
            <a:pPr lvl="0"/>
            <a:r>
              <a:rPr lang="en-US" sz="2400" dirty="0" smtClean="0">
                <a:solidFill>
                  <a:prstClr val="black"/>
                </a:solidFill>
                <a:latin typeface="Arial" pitchFamily="34" charset="0"/>
              </a:rPr>
              <a:t>Of these, 17 were </a:t>
            </a:r>
            <a:r>
              <a:rPr lang="en-US" sz="2400" dirty="0">
                <a:solidFill>
                  <a:prstClr val="black"/>
                </a:solidFill>
                <a:latin typeface="Arial" pitchFamily="34" charset="0"/>
              </a:rPr>
              <a:t>Core Lab </a:t>
            </a:r>
            <a:r>
              <a:rPr lang="en-US" sz="2400" dirty="0" smtClean="0">
                <a:solidFill>
                  <a:prstClr val="black"/>
                </a:solidFill>
                <a:latin typeface="Arial" pitchFamily="34" charset="0"/>
              </a:rPr>
              <a:t>specimens (prior to 2/18/13), whereas the other 23 were Immunology specimens.</a:t>
            </a:r>
          </a:p>
          <a:p>
            <a:pPr lvl="0"/>
            <a:r>
              <a:rPr lang="en-US" sz="2400" dirty="0" smtClean="0">
                <a:solidFill>
                  <a:prstClr val="black"/>
                </a:solidFill>
                <a:latin typeface="Arial" pitchFamily="34" charset="0"/>
              </a:rPr>
              <a:t>17 ECRs / 636,064 images (Core Lab) = 1 ECR/37,416 images</a:t>
            </a:r>
          </a:p>
          <a:p>
            <a:pPr lvl="0"/>
            <a:r>
              <a:rPr lang="en-US" sz="2400" dirty="0" smtClean="0">
                <a:solidFill>
                  <a:prstClr val="black"/>
                </a:solidFill>
                <a:latin typeface="Arial" pitchFamily="34" charset="0"/>
              </a:rPr>
              <a:t>23 ECRs / 2,234,785 images (</a:t>
            </a:r>
            <a:r>
              <a:rPr lang="en-US" sz="2400" dirty="0" err="1" smtClean="0">
                <a:solidFill>
                  <a:prstClr val="black"/>
                </a:solidFill>
                <a:latin typeface="Arial" pitchFamily="34" charset="0"/>
              </a:rPr>
              <a:t>Immuno</a:t>
            </a:r>
            <a:r>
              <a:rPr lang="en-US" sz="2400" dirty="0" smtClean="0">
                <a:solidFill>
                  <a:prstClr val="black"/>
                </a:solidFill>
                <a:latin typeface="Arial" pitchFamily="34" charset="0"/>
              </a:rPr>
              <a:t>)= 1 ECR/97,165 images</a:t>
            </a:r>
          </a:p>
          <a:p>
            <a:pPr lvl="0"/>
            <a:endParaRPr lang="en-US" sz="2400" dirty="0">
              <a:solidFill>
                <a:prstClr val="black"/>
              </a:solidFill>
              <a:latin typeface="Arial" pitchFamily="34" charset="0"/>
            </a:endParaRPr>
          </a:p>
          <a:p>
            <a:endParaRPr lang="en-US" sz="2400" dirty="0" smtClean="0">
              <a:latin typeface="Arial" pitchFamily="34" charset="0"/>
            </a:endParaRPr>
          </a:p>
        </p:txBody>
      </p:sp>
    </p:spTree>
    <p:extLst>
      <p:ext uri="{BB962C8B-B14F-4D97-AF65-F5344CB8AC3E}">
        <p14:creationId xmlns:p14="http://schemas.microsoft.com/office/powerpoint/2010/main" val="12010027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82" y="-1990725"/>
            <a:ext cx="8366760" cy="10458450"/>
          </a:xfrm>
          <a:prstGeom prst="rect">
            <a:avLst/>
          </a:prstGeom>
        </p:spPr>
      </p:pic>
      <p:sp>
        <p:nvSpPr>
          <p:cNvPr id="4" name="Rectangle 3"/>
          <p:cNvSpPr/>
          <p:nvPr/>
        </p:nvSpPr>
        <p:spPr>
          <a:xfrm>
            <a:off x="1676399" y="3671248"/>
            <a:ext cx="646331" cy="646331"/>
          </a:xfrm>
          <a:prstGeom prst="rect">
            <a:avLst/>
          </a:prstGeom>
        </p:spPr>
        <p:txBody>
          <a:bodyPr wrap="none">
            <a:spAutoFit/>
          </a:bodyPr>
          <a:lstStyle/>
          <a:p>
            <a:pPr>
              <a:spcBef>
                <a:spcPts val="0"/>
              </a:spcBef>
              <a:spcAft>
                <a:spcPts val="0"/>
              </a:spcAft>
            </a:pPr>
            <a:r>
              <a:rPr lang="en-US" sz="3600" dirty="0">
                <a:solidFill>
                  <a:prstClr val="black"/>
                </a:solidFill>
                <a:latin typeface="Arial"/>
                <a:ea typeface="Calibri"/>
              </a:rPr>
              <a:t>←</a:t>
            </a:r>
          </a:p>
        </p:txBody>
      </p:sp>
      <p:sp>
        <p:nvSpPr>
          <p:cNvPr id="5" name="Rectangle 4"/>
          <p:cNvSpPr/>
          <p:nvPr/>
        </p:nvSpPr>
        <p:spPr>
          <a:xfrm>
            <a:off x="3631707" y="3671248"/>
            <a:ext cx="646331" cy="646331"/>
          </a:xfrm>
          <a:prstGeom prst="rect">
            <a:avLst/>
          </a:prstGeom>
        </p:spPr>
        <p:txBody>
          <a:bodyPr wrap="none">
            <a:spAutoFit/>
          </a:bodyPr>
          <a:lstStyle/>
          <a:p>
            <a:pPr>
              <a:spcBef>
                <a:spcPts val="0"/>
              </a:spcBef>
              <a:spcAft>
                <a:spcPts val="0"/>
              </a:spcAft>
            </a:pPr>
            <a:r>
              <a:rPr lang="en-US" sz="3600" dirty="0">
                <a:solidFill>
                  <a:prstClr val="black"/>
                </a:solidFill>
                <a:latin typeface="Arial"/>
                <a:ea typeface="Calibri"/>
              </a:rPr>
              <a:t>←</a:t>
            </a:r>
          </a:p>
        </p:txBody>
      </p:sp>
      <p:sp>
        <p:nvSpPr>
          <p:cNvPr id="7" name="Rectangle 6"/>
          <p:cNvSpPr/>
          <p:nvPr/>
        </p:nvSpPr>
        <p:spPr>
          <a:xfrm>
            <a:off x="5479576" y="3679237"/>
            <a:ext cx="646331" cy="646331"/>
          </a:xfrm>
          <a:prstGeom prst="rect">
            <a:avLst/>
          </a:prstGeom>
        </p:spPr>
        <p:txBody>
          <a:bodyPr wrap="none">
            <a:spAutoFit/>
          </a:bodyPr>
          <a:lstStyle/>
          <a:p>
            <a:pPr>
              <a:spcBef>
                <a:spcPts val="0"/>
              </a:spcBef>
              <a:spcAft>
                <a:spcPts val="0"/>
              </a:spcAft>
            </a:pPr>
            <a:r>
              <a:rPr lang="en-US" sz="3600" dirty="0">
                <a:solidFill>
                  <a:prstClr val="black"/>
                </a:solidFill>
                <a:latin typeface="Arial"/>
                <a:ea typeface="Calibri"/>
              </a:rPr>
              <a:t>←</a:t>
            </a:r>
          </a:p>
        </p:txBody>
      </p:sp>
      <p:sp>
        <p:nvSpPr>
          <p:cNvPr id="8" name="Rectangle 7"/>
          <p:cNvSpPr/>
          <p:nvPr/>
        </p:nvSpPr>
        <p:spPr>
          <a:xfrm>
            <a:off x="7391399" y="3679237"/>
            <a:ext cx="646331" cy="646331"/>
          </a:xfrm>
          <a:prstGeom prst="rect">
            <a:avLst/>
          </a:prstGeom>
        </p:spPr>
        <p:txBody>
          <a:bodyPr wrap="none">
            <a:spAutoFit/>
          </a:bodyPr>
          <a:lstStyle/>
          <a:p>
            <a:pPr>
              <a:spcBef>
                <a:spcPts val="0"/>
              </a:spcBef>
              <a:spcAft>
                <a:spcPts val="0"/>
              </a:spcAft>
            </a:pPr>
            <a:r>
              <a:rPr lang="en-US" sz="3600" dirty="0">
                <a:solidFill>
                  <a:prstClr val="black"/>
                </a:solidFill>
                <a:latin typeface="Arial"/>
                <a:ea typeface="Calibri"/>
              </a:rPr>
              <a:t>←</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5561"/>
            <a:ext cx="6059487"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32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228600" y="0"/>
            <a:ext cx="8763000" cy="609599"/>
          </a:xfrm>
          <a:noFill/>
          <a:ln>
            <a:miter lim="800000"/>
            <a:headEnd/>
            <a:tailEnd/>
          </a:ln>
        </p:spPr>
        <p:txBody>
          <a:bodyPr vert="horz" wrap="square" lIns="91440" tIns="45720" rIns="91440" bIns="45720" numCol="1" anchor="t" anchorCtr="0" compatLnSpc="1">
            <a:prstTxWarp prst="textNoShape">
              <a:avLst/>
            </a:prstTxWarp>
          </a:bodyPr>
          <a:lstStyle/>
          <a:p>
            <a:r>
              <a:rPr lang="en-US" sz="3600" b="1" dirty="0" smtClean="0">
                <a:solidFill>
                  <a:srgbClr val="0000CC"/>
                </a:solidFill>
                <a:latin typeface="Arial" pitchFamily="34" charset="0"/>
              </a:rPr>
              <a:t>What You Can Do In Your Lab</a:t>
            </a:r>
          </a:p>
        </p:txBody>
      </p:sp>
      <p:sp>
        <p:nvSpPr>
          <p:cNvPr id="45059" name="Rectangle 3"/>
          <p:cNvSpPr>
            <a:spLocks noGrp="1" noChangeArrowheads="1"/>
          </p:cNvSpPr>
          <p:nvPr>
            <p:ph type="body" idx="1"/>
          </p:nvPr>
        </p:nvSpPr>
        <p:spPr bwMode="auto">
          <a:xfrm>
            <a:off x="0" y="609600"/>
            <a:ext cx="9144000" cy="5562600"/>
          </a:xfrm>
          <a:noFill/>
          <a:ln>
            <a:miter lim="800000"/>
            <a:headEnd/>
            <a:tailEnd/>
          </a:ln>
        </p:spPr>
        <p:txBody>
          <a:bodyPr vert="horz" wrap="square" lIns="91440" tIns="45720" rIns="91440" bIns="45720" numCol="1" anchor="t" anchorCtr="0" compatLnSpc="1">
            <a:prstTxWarp prst="textNoShape">
              <a:avLst/>
            </a:prstTxWarp>
          </a:bodyPr>
          <a:lstStyle/>
          <a:p>
            <a:r>
              <a:rPr lang="en-US" sz="2200" dirty="0" smtClean="0">
                <a:latin typeface="Arial" pitchFamily="34" charset="0"/>
                <a:cs typeface="Arial" pitchFamily="34" charset="0"/>
              </a:rPr>
              <a:t>Reducing lost specimens is about tracking, even without automation.</a:t>
            </a:r>
          </a:p>
          <a:p>
            <a:r>
              <a:rPr lang="en-US" sz="2200" dirty="0" smtClean="0">
                <a:latin typeface="Arial" pitchFamily="34" charset="0"/>
                <a:cs typeface="Arial" pitchFamily="34" charset="0"/>
              </a:rPr>
              <a:t>The LIS can be used to track specimens from Specimen Processing (</a:t>
            </a:r>
            <a:r>
              <a:rPr lang="en-US" sz="2200" i="1" dirty="0" smtClean="0">
                <a:latin typeface="Arial" pitchFamily="34" charset="0"/>
                <a:cs typeface="Arial" pitchFamily="34" charset="0"/>
              </a:rPr>
              <a:t>Central Collect </a:t>
            </a:r>
            <a:r>
              <a:rPr lang="en-US" sz="2200" dirty="0" smtClean="0">
                <a:latin typeface="Arial" pitchFamily="34" charset="0"/>
                <a:cs typeface="Arial" pitchFamily="34" charset="0"/>
              </a:rPr>
              <a:t>status) to lab sections (</a:t>
            </a:r>
            <a:r>
              <a:rPr lang="en-US" sz="2200" i="1" dirty="0" smtClean="0">
                <a:latin typeface="Arial" pitchFamily="34" charset="0"/>
                <a:cs typeface="Arial" pitchFamily="34" charset="0"/>
              </a:rPr>
              <a:t>In Lab</a:t>
            </a:r>
            <a:r>
              <a:rPr lang="en-US" sz="2200" dirty="0" smtClean="0">
                <a:latin typeface="Arial" pitchFamily="34" charset="0"/>
                <a:cs typeface="Arial" pitchFamily="34" charset="0"/>
              </a:rPr>
              <a:t> status). It requires an extra bar code read in the labs to verify the receipt of the specimen.</a:t>
            </a:r>
          </a:p>
          <a:p>
            <a:r>
              <a:rPr lang="en-US" sz="2200" dirty="0" smtClean="0">
                <a:latin typeface="Arial" pitchFamily="34" charset="0"/>
                <a:cs typeface="Arial" pitchFamily="34" charset="0"/>
              </a:rPr>
              <a:t>For specimens being transported to the lab from clinics or affiliated hospitals, consider using bar codes to create transfer lists.</a:t>
            </a:r>
          </a:p>
          <a:p>
            <a:r>
              <a:rPr lang="en-US" sz="2200" dirty="0" smtClean="0">
                <a:latin typeface="Arial" pitchFamily="34" charset="0"/>
                <a:cs typeface="Arial" pitchFamily="34" charset="0"/>
              </a:rPr>
              <a:t>Require employees to “check out” specimens from a centralized storage system for archived specimens before giving them the location (box/rack #, row #, column #).</a:t>
            </a:r>
            <a:endParaRPr lang="en-US" sz="2200" dirty="0">
              <a:latin typeface="Arial" pitchFamily="34" charset="0"/>
              <a:cs typeface="Arial" pitchFamily="34" charset="0"/>
            </a:endParaRPr>
          </a:p>
          <a:p>
            <a:r>
              <a:rPr lang="en-US" sz="2200" dirty="0" smtClean="0">
                <a:latin typeface="Arial" pitchFamily="34" charset="0"/>
                <a:cs typeface="Arial" pitchFamily="34" charset="0"/>
              </a:rPr>
              <a:t>Mislabeled specimens can be reduced by using a wireless bed-side phlebotomy system with LIS query that prints specimen labels after the patient’s wrist band bar code has been read.</a:t>
            </a:r>
          </a:p>
          <a:p>
            <a:r>
              <a:rPr lang="en-US" sz="2200" dirty="0" smtClean="0">
                <a:latin typeface="Arial" pitchFamily="34" charset="0"/>
                <a:cs typeface="Arial" pitchFamily="34" charset="0"/>
              </a:rPr>
              <a:t>Mislabeled specimens can also be reduced by implementing CLSI Standard AUTO12-A on Specimen Label Formats.</a:t>
            </a:r>
          </a:p>
        </p:txBody>
      </p:sp>
      <p:sp>
        <p:nvSpPr>
          <p:cNvPr id="4" name="Slide Number Placeholder 3"/>
          <p:cNvSpPr>
            <a:spLocks noGrp="1"/>
          </p:cNvSpPr>
          <p:nvPr>
            <p:ph type="sldNum" sz="quarter" idx="12"/>
          </p:nvPr>
        </p:nvSpPr>
        <p:spPr/>
        <p:txBody>
          <a:bodyPr/>
          <a:lstStyle/>
          <a:p>
            <a:pPr>
              <a:defRPr/>
            </a:pPr>
            <a:fld id="{CCF97DFF-6DA8-4719-BACD-C91191E06DA7}" type="slidenum">
              <a:rPr lang="en-US" smtClean="0">
                <a:solidFill>
                  <a:prstClr val="white"/>
                </a:solidFill>
              </a:rPr>
              <a:pPr>
                <a:defRPr/>
              </a:pPr>
              <a:t>37</a:t>
            </a:fld>
            <a:endParaRPr lang="en-US">
              <a:solidFill>
                <a:prstClr val="white"/>
              </a:solidFill>
            </a:endParaRPr>
          </a:p>
        </p:txBody>
      </p:sp>
    </p:spTree>
    <p:extLst>
      <p:ext uri="{BB962C8B-B14F-4D97-AF65-F5344CB8AC3E}">
        <p14:creationId xmlns:p14="http://schemas.microsoft.com/office/powerpoint/2010/main" val="4016696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228600" y="0"/>
            <a:ext cx="8763000" cy="609599"/>
          </a:xfrm>
          <a:noFill/>
          <a:ln>
            <a:miter lim="800000"/>
            <a:headEnd/>
            <a:tailEnd/>
          </a:ln>
        </p:spPr>
        <p:txBody>
          <a:bodyPr vert="horz" wrap="square" lIns="91440" tIns="45720" rIns="91440" bIns="45720" numCol="1" anchor="t" anchorCtr="0" compatLnSpc="1">
            <a:prstTxWarp prst="textNoShape">
              <a:avLst/>
            </a:prstTxWarp>
          </a:bodyPr>
          <a:lstStyle/>
          <a:p>
            <a:r>
              <a:rPr lang="en-US" sz="3600" b="1" dirty="0" smtClean="0">
                <a:solidFill>
                  <a:srgbClr val="0000CC"/>
                </a:solidFill>
                <a:latin typeface="Arial" pitchFamily="34" charset="0"/>
              </a:rPr>
              <a:t>CLSI Standard AUTO12-A</a:t>
            </a:r>
          </a:p>
        </p:txBody>
      </p:sp>
      <p:sp>
        <p:nvSpPr>
          <p:cNvPr id="4" name="Slide Number Placeholder 3"/>
          <p:cNvSpPr>
            <a:spLocks noGrp="1"/>
          </p:cNvSpPr>
          <p:nvPr>
            <p:ph type="sldNum" sz="quarter" idx="12"/>
          </p:nvPr>
        </p:nvSpPr>
        <p:spPr/>
        <p:txBody>
          <a:bodyPr/>
          <a:lstStyle/>
          <a:p>
            <a:pPr>
              <a:defRPr/>
            </a:pPr>
            <a:fld id="{CCF97DFF-6DA8-4719-BACD-C91191E06DA7}" type="slidenum">
              <a:rPr lang="en-US" smtClean="0">
                <a:solidFill>
                  <a:prstClr val="white"/>
                </a:solidFill>
              </a:rPr>
              <a:pPr>
                <a:defRPr/>
              </a:pPr>
              <a:t>38</a:t>
            </a:fld>
            <a:endParaRPr lang="en-US">
              <a:solidFill>
                <a:prstClr val="white"/>
              </a:solidFill>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591842096"/>
              </p:ext>
            </p:extLst>
          </p:nvPr>
        </p:nvGraphicFramePr>
        <p:xfrm>
          <a:off x="952500" y="685800"/>
          <a:ext cx="7239000" cy="5429250"/>
        </p:xfrm>
        <a:graphic>
          <a:graphicData uri="http://schemas.openxmlformats.org/presentationml/2006/ole">
            <mc:AlternateContent xmlns:mc="http://schemas.openxmlformats.org/markup-compatibility/2006">
              <mc:Choice xmlns:v="urn:schemas-microsoft-com:vml" Requires="v">
                <p:oleObj spid="_x0000_s7177" name="Slide" r:id="rId5" imgW="4572000" imgH="3429000" progId="PowerPoint.Slide.12">
                  <p:embed/>
                </p:oleObj>
              </mc:Choice>
              <mc:Fallback>
                <p:oleObj name="Slide" r:id="rId5" imgW="4572000" imgH="3429000" progId="PowerPoint.Slide.12">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00" y="685800"/>
                        <a:ext cx="7239000" cy="5429250"/>
                      </a:xfrm>
                      <a:prstGeom prst="rect">
                        <a:avLst/>
                      </a:prstGeom>
                      <a:noFill/>
                    </p:spPr>
                  </p:pic>
                </p:oleObj>
              </mc:Fallback>
            </mc:AlternateContent>
          </a:graphicData>
        </a:graphic>
      </p:graphicFrame>
    </p:spTree>
    <p:extLst>
      <p:ext uri="{BB962C8B-B14F-4D97-AF65-F5344CB8AC3E}">
        <p14:creationId xmlns:p14="http://schemas.microsoft.com/office/powerpoint/2010/main" val="22398664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228600" y="76201"/>
            <a:ext cx="8763000" cy="533399"/>
          </a:xfrm>
          <a:noFill/>
          <a:ln>
            <a:miter lim="800000"/>
            <a:headEnd/>
            <a:tailEnd/>
          </a:ln>
        </p:spPr>
        <p:txBody>
          <a:bodyPr vert="horz" wrap="square" lIns="91440" tIns="45720" rIns="91440" bIns="45720" numCol="1" anchor="t" anchorCtr="0" compatLnSpc="1">
            <a:prstTxWarp prst="textNoShape">
              <a:avLst/>
            </a:prstTxWarp>
          </a:bodyPr>
          <a:lstStyle/>
          <a:p>
            <a:r>
              <a:rPr lang="en-US" sz="3600" b="1" dirty="0" smtClean="0">
                <a:solidFill>
                  <a:srgbClr val="0000CC"/>
                </a:solidFill>
                <a:latin typeface="Arial" pitchFamily="34" charset="0"/>
              </a:rPr>
              <a:t>Summary</a:t>
            </a:r>
          </a:p>
        </p:txBody>
      </p:sp>
      <p:sp>
        <p:nvSpPr>
          <p:cNvPr id="45059" name="Rectangle 3"/>
          <p:cNvSpPr>
            <a:spLocks noGrp="1" noChangeArrowheads="1"/>
          </p:cNvSpPr>
          <p:nvPr>
            <p:ph type="body" idx="1"/>
          </p:nvPr>
        </p:nvSpPr>
        <p:spPr bwMode="auto">
          <a:xfrm>
            <a:off x="152400" y="838200"/>
            <a:ext cx="8839200" cy="5334000"/>
          </a:xfrm>
          <a:noFill/>
          <a:ln>
            <a:miter lim="800000"/>
            <a:headEnd/>
            <a:tailEnd/>
          </a:ln>
        </p:spPr>
        <p:txBody>
          <a:bodyPr vert="horz" wrap="square" lIns="91440" tIns="45720" rIns="91440" bIns="45720" numCol="1" anchor="t" anchorCtr="0" compatLnSpc="1">
            <a:prstTxWarp prst="textNoShape">
              <a:avLst/>
            </a:prstTxWarp>
          </a:bodyPr>
          <a:lstStyle/>
          <a:p>
            <a:r>
              <a:rPr lang="en-US" sz="2600" dirty="0" smtClean="0">
                <a:latin typeface="Arial" pitchFamily="34" charset="0"/>
                <a:cs typeface="Arial" pitchFamily="34" charset="0"/>
              </a:rPr>
              <a:t>Our experience over 22 years in implementing process improvements and automation has led to a steady reduction in lost specimens to a level consistently below 1 per 100,000 billed units and, in some months, in the Six-Sigma region (≤ 0.34/100,000).</a:t>
            </a:r>
            <a:endParaRPr lang="en-US" sz="2600" dirty="0">
              <a:latin typeface="Arial" pitchFamily="34" charset="0"/>
              <a:cs typeface="Arial" pitchFamily="34" charset="0"/>
            </a:endParaRPr>
          </a:p>
          <a:p>
            <a:pPr>
              <a:spcBef>
                <a:spcPts val="1200"/>
              </a:spcBef>
            </a:pPr>
            <a:r>
              <a:rPr lang="en-US" sz="2600" dirty="0" smtClean="0">
                <a:latin typeface="Arial" pitchFamily="34" charset="0"/>
                <a:cs typeface="Arial" pitchFamily="34" charset="0"/>
              </a:rPr>
              <a:t>New OCR technology for identifying possible mislabeled specimens also has the prospect of achieving Six-Sigma quality levels</a:t>
            </a:r>
            <a:r>
              <a:rPr lang="en-US" sz="2600" dirty="0">
                <a:latin typeface="Arial" pitchFamily="34" charset="0"/>
                <a:cs typeface="Arial" pitchFamily="34" charset="0"/>
              </a:rPr>
              <a:t> </a:t>
            </a:r>
            <a:r>
              <a:rPr lang="en-US" sz="2600" dirty="0" smtClean="0">
                <a:latin typeface="Arial" pitchFamily="34" charset="0"/>
                <a:cs typeface="Arial" pitchFamily="34" charset="0"/>
              </a:rPr>
              <a:t>when fully implemented on our automation.</a:t>
            </a:r>
          </a:p>
          <a:p>
            <a:pPr>
              <a:spcBef>
                <a:spcPts val="1200"/>
              </a:spcBef>
            </a:pPr>
            <a:r>
              <a:rPr lang="en-US" sz="2600" dirty="0" smtClean="0">
                <a:latin typeface="Arial" pitchFamily="34" charset="0"/>
                <a:cs typeface="Arial" pitchFamily="34" charset="0"/>
              </a:rPr>
              <a:t>Several improvement suggestions were offered for laboratories that </a:t>
            </a:r>
            <a:r>
              <a:rPr lang="en-US" sz="2600" dirty="0">
                <a:solidFill>
                  <a:prstClr val="black"/>
                </a:solidFill>
                <a:latin typeface="Arial" pitchFamily="34" charset="0"/>
                <a:cs typeface="Arial" pitchFamily="34" charset="0"/>
              </a:rPr>
              <a:t>can offer opportunities to achieve meaningful reductions in error </a:t>
            </a:r>
            <a:r>
              <a:rPr lang="en-US" sz="2600" dirty="0" smtClean="0">
                <a:solidFill>
                  <a:prstClr val="black"/>
                </a:solidFill>
                <a:latin typeface="Arial" pitchFamily="34" charset="0"/>
                <a:cs typeface="Arial" pitchFamily="34" charset="0"/>
              </a:rPr>
              <a:t>rates, without the cost of </a:t>
            </a:r>
            <a:r>
              <a:rPr lang="en-US" sz="2600" dirty="0" smtClean="0">
                <a:latin typeface="Arial" pitchFamily="34" charset="0"/>
                <a:cs typeface="Arial" pitchFamily="34" charset="0"/>
              </a:rPr>
              <a:t>expensive automation projects.</a:t>
            </a:r>
          </a:p>
        </p:txBody>
      </p:sp>
      <p:sp>
        <p:nvSpPr>
          <p:cNvPr id="4" name="Slide Number Placeholder 3"/>
          <p:cNvSpPr>
            <a:spLocks noGrp="1"/>
          </p:cNvSpPr>
          <p:nvPr>
            <p:ph type="sldNum" sz="quarter" idx="12"/>
          </p:nvPr>
        </p:nvSpPr>
        <p:spPr/>
        <p:txBody>
          <a:bodyPr/>
          <a:lstStyle/>
          <a:p>
            <a:pPr>
              <a:defRPr/>
            </a:pPr>
            <a:fld id="{CCF97DFF-6DA8-4719-BACD-C91191E06DA7}" type="slidenum">
              <a:rPr lang="en-US" smtClean="0"/>
              <a:pPr>
                <a:defRPr/>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solidFill>
                  <a:srgbClr val="0000CC"/>
                </a:solidFill>
                <a:latin typeface="Arial" charset="0"/>
                <a:cs typeface="Arial" charset="0"/>
              </a:rPr>
              <a:t>Realistic Error Rates: It is </a:t>
            </a:r>
            <a:r>
              <a:rPr lang="en-US" sz="2400" b="1" dirty="0" smtClean="0">
                <a:solidFill>
                  <a:srgbClr val="0000CC"/>
                </a:solidFill>
                <a:latin typeface="Arial" charset="0"/>
                <a:cs typeface="Arial" charset="0"/>
              </a:rPr>
              <a:t>difficult </a:t>
            </a:r>
            <a:r>
              <a:rPr lang="en-US" sz="2400" b="1" dirty="0">
                <a:solidFill>
                  <a:srgbClr val="0000CC"/>
                </a:solidFill>
                <a:latin typeface="Arial" charset="0"/>
                <a:cs typeface="Arial" charset="0"/>
              </a:rPr>
              <a:t>to </a:t>
            </a:r>
            <a:r>
              <a:rPr lang="en-US" sz="2400" b="1" dirty="0" smtClean="0">
                <a:solidFill>
                  <a:srgbClr val="0000CC"/>
                </a:solidFill>
                <a:latin typeface="Arial" charset="0"/>
                <a:cs typeface="Arial" charset="0"/>
              </a:rPr>
              <a:t>have </a:t>
            </a:r>
            <a:r>
              <a:rPr lang="en-US" sz="2400" b="1" dirty="0">
                <a:solidFill>
                  <a:srgbClr val="0000CC"/>
                </a:solidFill>
                <a:latin typeface="Arial" charset="0"/>
                <a:cs typeface="Arial" charset="0"/>
              </a:rPr>
              <a:t>better than a 1/1000 error rate without advanced design and technology</a:t>
            </a:r>
            <a:endParaRPr lang="en-US" b="1" dirty="0">
              <a:solidFill>
                <a:srgbClr val="0000CC"/>
              </a:solidFill>
            </a:endParaRPr>
          </a:p>
        </p:txBody>
      </p:sp>
      <p:sp>
        <p:nvSpPr>
          <p:cNvPr id="3" name="Text Placeholder 2"/>
          <p:cNvSpPr>
            <a:spLocks noGrp="1"/>
          </p:cNvSpPr>
          <p:nvPr>
            <p:ph type="body" idx="1"/>
          </p:nvPr>
        </p:nvSpPr>
        <p:spPr>
          <a:xfrm>
            <a:off x="0" y="838200"/>
            <a:ext cx="9067800" cy="5486400"/>
          </a:xfrm>
        </p:spPr>
        <p:txBody>
          <a:bodyPr/>
          <a:lstStyle/>
          <a:p>
            <a:pPr marL="0" indent="0">
              <a:spcBef>
                <a:spcPts val="0"/>
              </a:spcBef>
              <a:buNone/>
            </a:pPr>
            <a:r>
              <a:rPr lang="en-US" sz="2000" b="1" u="sng" dirty="0" smtClean="0"/>
              <a:t>Best Rate</a:t>
            </a:r>
            <a:r>
              <a:rPr lang="en-US" sz="2000" b="1" dirty="0" smtClean="0"/>
              <a:t>	</a:t>
            </a:r>
            <a:r>
              <a:rPr lang="en-US" sz="2000" b="1" u="sng" dirty="0" smtClean="0"/>
              <a:t>Method of Ensuring  Accuracy</a:t>
            </a:r>
            <a:r>
              <a:rPr lang="en-US" sz="2000" b="1" dirty="0" smtClean="0"/>
              <a:t>    </a:t>
            </a:r>
            <a:r>
              <a:rPr lang="en-US" sz="2000" b="1" u="sng" dirty="0" smtClean="0"/>
              <a:t>Example</a:t>
            </a:r>
            <a:r>
              <a:rPr lang="en-US" sz="2000" b="1" dirty="0" smtClean="0"/>
              <a:t>	</a:t>
            </a:r>
          </a:p>
          <a:p>
            <a:pPr marL="0" indent="0">
              <a:spcBef>
                <a:spcPts val="0"/>
              </a:spcBef>
              <a:buNone/>
            </a:pPr>
            <a:r>
              <a:rPr lang="en-US" sz="2000" dirty="0" smtClean="0"/>
              <a:t>1/1,000		Clear processes, reliance on	    Hand washing</a:t>
            </a:r>
          </a:p>
          <a:p>
            <a:pPr marL="0" indent="0">
              <a:spcBef>
                <a:spcPts val="0"/>
              </a:spcBef>
              <a:spcAft>
                <a:spcPts val="1200"/>
              </a:spcAft>
              <a:buNone/>
            </a:pPr>
            <a:r>
              <a:rPr lang="en-US" sz="2000" dirty="0"/>
              <a:t>	</a:t>
            </a:r>
            <a:r>
              <a:rPr lang="en-US" sz="2000" dirty="0" smtClean="0"/>
              <a:t>	education, training, vigilance</a:t>
            </a:r>
          </a:p>
          <a:p>
            <a:pPr marL="0" indent="0">
              <a:spcBef>
                <a:spcPts val="0"/>
              </a:spcBef>
              <a:buNone/>
            </a:pPr>
            <a:r>
              <a:rPr lang="en-US" sz="2000" dirty="0" smtClean="0"/>
              <a:t>1/10,000	The above plus reminders, 	    Requisition order errors 		checklists, communication, 	    Sub-optimal specimens</a:t>
            </a:r>
          </a:p>
          <a:p>
            <a:pPr marL="0" indent="0">
              <a:spcBef>
                <a:spcPts val="0"/>
              </a:spcBef>
              <a:spcAft>
                <a:spcPts val="0"/>
              </a:spcAft>
              <a:buNone/>
            </a:pPr>
            <a:r>
              <a:rPr lang="en-US" sz="2000" dirty="0"/>
              <a:t>	</a:t>
            </a:r>
            <a:r>
              <a:rPr lang="en-US" sz="2000" dirty="0" smtClean="0"/>
              <a:t>	</a:t>
            </a:r>
            <a:r>
              <a:rPr lang="en-US" sz="2000" dirty="0" smtClean="0">
                <a:solidFill>
                  <a:prstClr val="black"/>
                </a:solidFill>
              </a:rPr>
              <a:t>retraining, competency testing,</a:t>
            </a:r>
          </a:p>
          <a:p>
            <a:pPr marL="0" indent="0">
              <a:spcBef>
                <a:spcPts val="0"/>
              </a:spcBef>
              <a:spcAft>
                <a:spcPts val="1200"/>
              </a:spcAft>
              <a:buNone/>
            </a:pPr>
            <a:r>
              <a:rPr lang="en-US" sz="2000" dirty="0">
                <a:solidFill>
                  <a:prstClr val="black"/>
                </a:solidFill>
              </a:rPr>
              <a:t>	</a:t>
            </a:r>
            <a:r>
              <a:rPr lang="en-US" sz="2000" dirty="0" smtClean="0">
                <a:solidFill>
                  <a:prstClr val="black"/>
                </a:solidFill>
              </a:rPr>
              <a:t>	processes reflecting human behavior</a:t>
            </a:r>
          </a:p>
          <a:p>
            <a:pPr marL="0" indent="0">
              <a:spcBef>
                <a:spcPts val="0"/>
              </a:spcBef>
              <a:spcAft>
                <a:spcPts val="0"/>
              </a:spcAft>
              <a:buNone/>
            </a:pPr>
            <a:r>
              <a:rPr lang="en-US" sz="2000" dirty="0" smtClean="0">
                <a:solidFill>
                  <a:prstClr val="black"/>
                </a:solidFill>
              </a:rPr>
              <a:t>1/100,000	The above plus </a:t>
            </a:r>
            <a:r>
              <a:rPr lang="en-US" sz="2000" dirty="0" err="1" smtClean="0">
                <a:solidFill>
                  <a:prstClr val="black"/>
                </a:solidFill>
              </a:rPr>
              <a:t>standardiza</a:t>
            </a:r>
            <a:r>
              <a:rPr lang="en-US" sz="2000" dirty="0" smtClean="0">
                <a:solidFill>
                  <a:prstClr val="black"/>
                </a:solidFill>
              </a:rPr>
              <a:t>-	    Mislabeled specimens</a:t>
            </a:r>
          </a:p>
          <a:p>
            <a:pPr marL="0" indent="0">
              <a:spcBef>
                <a:spcPts val="0"/>
              </a:spcBef>
              <a:spcAft>
                <a:spcPts val="0"/>
              </a:spcAft>
              <a:buNone/>
            </a:pPr>
            <a:r>
              <a:rPr lang="en-US" sz="2000" dirty="0" smtClean="0"/>
              <a:t>		</a:t>
            </a:r>
            <a:r>
              <a:rPr lang="en-US" sz="2000" dirty="0" err="1" smtClean="0">
                <a:solidFill>
                  <a:prstClr val="black"/>
                </a:solidFill>
              </a:rPr>
              <a:t>tion</a:t>
            </a:r>
            <a:r>
              <a:rPr lang="en-US" sz="2000" dirty="0" smtClean="0">
                <a:solidFill>
                  <a:prstClr val="black"/>
                </a:solidFill>
              </a:rPr>
              <a:t>, error-proofing, </a:t>
            </a:r>
            <a:r>
              <a:rPr lang="en-US" sz="2000" dirty="0" err="1" smtClean="0">
                <a:solidFill>
                  <a:prstClr val="black"/>
                </a:solidFill>
              </a:rPr>
              <a:t>elimina</a:t>
            </a:r>
            <a:r>
              <a:rPr lang="en-US" sz="2000" dirty="0" smtClean="0">
                <a:solidFill>
                  <a:prstClr val="black"/>
                </a:solidFill>
              </a:rPr>
              <a:t>-	    Corrected reports</a:t>
            </a:r>
          </a:p>
          <a:p>
            <a:pPr marL="0" indent="0">
              <a:spcBef>
                <a:spcPts val="0"/>
              </a:spcBef>
              <a:spcAft>
                <a:spcPts val="1200"/>
              </a:spcAft>
              <a:buNone/>
            </a:pPr>
            <a:r>
              <a:rPr lang="en-US" sz="2000" dirty="0" smtClean="0"/>
              <a:t>		</a:t>
            </a:r>
            <a:r>
              <a:rPr lang="en-US" sz="2000" dirty="0" err="1" smtClean="0"/>
              <a:t>tion</a:t>
            </a:r>
            <a:r>
              <a:rPr lang="en-US" sz="2000" dirty="0" smtClean="0"/>
              <a:t> of fatigue &amp; distractions</a:t>
            </a:r>
          </a:p>
          <a:p>
            <a:pPr marL="0" indent="0">
              <a:spcBef>
                <a:spcPts val="0"/>
              </a:spcBef>
              <a:spcAft>
                <a:spcPts val="0"/>
              </a:spcAft>
              <a:buNone/>
            </a:pPr>
            <a:r>
              <a:rPr lang="en-US" sz="2000" dirty="0" smtClean="0"/>
              <a:t>1/1,000,000	The above plus automation,	    Lost specimens</a:t>
            </a:r>
          </a:p>
          <a:p>
            <a:pPr marL="0" indent="0">
              <a:spcBef>
                <a:spcPts val="0"/>
              </a:spcBef>
              <a:spcAft>
                <a:spcPts val="0"/>
              </a:spcAft>
              <a:buNone/>
            </a:pPr>
            <a:r>
              <a:rPr lang="en-US" sz="2000" dirty="0"/>
              <a:t>	</a:t>
            </a:r>
            <a:r>
              <a:rPr lang="en-US" sz="2000" dirty="0" smtClean="0"/>
              <a:t>	robotics, software enhance-	    Interfaced result entry</a:t>
            </a:r>
          </a:p>
          <a:p>
            <a:pPr marL="0" indent="0">
              <a:spcBef>
                <a:spcPts val="0"/>
              </a:spcBef>
              <a:spcAft>
                <a:spcPts val="0"/>
              </a:spcAft>
              <a:buNone/>
            </a:pPr>
            <a:r>
              <a:rPr lang="en-US" sz="2000" dirty="0"/>
              <a:t>	</a:t>
            </a:r>
            <a:r>
              <a:rPr lang="en-US" sz="2000" dirty="0" smtClean="0"/>
              <a:t>	</a:t>
            </a:r>
            <a:r>
              <a:rPr lang="en-US" sz="2000" dirty="0" err="1" smtClean="0"/>
              <a:t>ments</a:t>
            </a:r>
            <a:r>
              <a:rPr lang="en-US" sz="2000" dirty="0" smtClean="0"/>
              <a:t>, advanced process	    Bar code reading</a:t>
            </a:r>
          </a:p>
          <a:p>
            <a:pPr marL="0" indent="0">
              <a:spcBef>
                <a:spcPts val="0"/>
              </a:spcBef>
              <a:spcAft>
                <a:spcPts val="0"/>
              </a:spcAft>
              <a:buNone/>
            </a:pPr>
            <a:r>
              <a:rPr lang="en-US" sz="2000" dirty="0"/>
              <a:t>	</a:t>
            </a:r>
            <a:r>
              <a:rPr lang="en-US" sz="2000" dirty="0" smtClean="0"/>
              <a:t>	design</a:t>
            </a:r>
            <a:endParaRPr lang="en-US" sz="2000" dirty="0"/>
          </a:p>
          <a:p>
            <a:pPr marL="0" indent="0">
              <a:spcBef>
                <a:spcPts val="0"/>
              </a:spcBef>
              <a:spcAft>
                <a:spcPts val="0"/>
              </a:spcAft>
              <a:buNone/>
            </a:pPr>
            <a:r>
              <a:rPr lang="en-US" sz="1600" dirty="0" smtClean="0"/>
              <a:t>Source: Michael Astion, Univ. of Washington, based on a report by </a:t>
            </a:r>
            <a:r>
              <a:rPr lang="en-US" sz="1600" dirty="0" err="1" smtClean="0"/>
              <a:t>Resar</a:t>
            </a:r>
            <a:r>
              <a:rPr lang="en-US" sz="1600" dirty="0" smtClean="0"/>
              <a:t>, RK:  Making </a:t>
            </a:r>
            <a:r>
              <a:rPr lang="en-US" sz="1600" dirty="0" err="1" smtClean="0"/>
              <a:t>noncatastrophic</a:t>
            </a:r>
            <a:r>
              <a:rPr lang="en-US" sz="1600" dirty="0" smtClean="0"/>
              <a:t> health care processes reliable: learning to walk before running in creating high-reliability organizations. </a:t>
            </a:r>
            <a:r>
              <a:rPr lang="en-US" sz="1600" i="1" dirty="0" smtClean="0"/>
              <a:t>Health Serv. Res. </a:t>
            </a:r>
            <a:r>
              <a:rPr lang="en-US" sz="1600" dirty="0" smtClean="0"/>
              <a:t>2006;41:1677-1689</a:t>
            </a:r>
            <a:endParaRPr lang="en-US" sz="1600" dirty="0"/>
          </a:p>
        </p:txBody>
      </p:sp>
    </p:spTree>
    <p:extLst>
      <p:ext uri="{BB962C8B-B14F-4D97-AF65-F5344CB8AC3E}">
        <p14:creationId xmlns:p14="http://schemas.microsoft.com/office/powerpoint/2010/main" val="1015673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solidFill>
                  <a:srgbClr val="0000CC"/>
                </a:solidFill>
                <a:latin typeface="Arial" charset="0"/>
                <a:cs typeface="Arial" charset="0"/>
              </a:rPr>
              <a:t>Realistic Error Rates: It is </a:t>
            </a:r>
            <a:r>
              <a:rPr lang="en-US" sz="2400" b="1" dirty="0" smtClean="0">
                <a:solidFill>
                  <a:srgbClr val="0000CC"/>
                </a:solidFill>
                <a:latin typeface="Arial" charset="0"/>
                <a:cs typeface="Arial" charset="0"/>
              </a:rPr>
              <a:t>difficult </a:t>
            </a:r>
            <a:r>
              <a:rPr lang="en-US" sz="2400" b="1" dirty="0">
                <a:solidFill>
                  <a:srgbClr val="0000CC"/>
                </a:solidFill>
                <a:latin typeface="Arial" charset="0"/>
                <a:cs typeface="Arial" charset="0"/>
              </a:rPr>
              <a:t>to </a:t>
            </a:r>
            <a:r>
              <a:rPr lang="en-US" sz="2400" b="1" dirty="0" smtClean="0">
                <a:solidFill>
                  <a:srgbClr val="0000CC"/>
                </a:solidFill>
                <a:latin typeface="Arial" charset="0"/>
                <a:cs typeface="Arial" charset="0"/>
              </a:rPr>
              <a:t>have </a:t>
            </a:r>
            <a:r>
              <a:rPr lang="en-US" sz="2400" b="1" dirty="0">
                <a:solidFill>
                  <a:srgbClr val="0000CC"/>
                </a:solidFill>
                <a:latin typeface="Arial" charset="0"/>
                <a:cs typeface="Arial" charset="0"/>
              </a:rPr>
              <a:t>better than a 1/1000 error rate without advanced design and technology</a:t>
            </a:r>
            <a:endParaRPr lang="en-US" b="1" dirty="0">
              <a:solidFill>
                <a:srgbClr val="0000CC"/>
              </a:solidFill>
            </a:endParaRPr>
          </a:p>
        </p:txBody>
      </p:sp>
      <p:sp>
        <p:nvSpPr>
          <p:cNvPr id="3" name="Text Placeholder 2"/>
          <p:cNvSpPr>
            <a:spLocks noGrp="1"/>
          </p:cNvSpPr>
          <p:nvPr>
            <p:ph type="body" idx="1"/>
          </p:nvPr>
        </p:nvSpPr>
        <p:spPr>
          <a:xfrm>
            <a:off x="0" y="838200"/>
            <a:ext cx="9067800" cy="5486400"/>
          </a:xfrm>
        </p:spPr>
        <p:txBody>
          <a:bodyPr/>
          <a:lstStyle/>
          <a:p>
            <a:pPr marL="0" indent="0">
              <a:spcBef>
                <a:spcPts val="0"/>
              </a:spcBef>
              <a:buNone/>
            </a:pPr>
            <a:r>
              <a:rPr lang="en-US" sz="2000" b="1" u="sng" dirty="0" smtClean="0"/>
              <a:t>Best Rate</a:t>
            </a:r>
            <a:r>
              <a:rPr lang="en-US" sz="2000" b="1" dirty="0" smtClean="0"/>
              <a:t>	</a:t>
            </a:r>
            <a:r>
              <a:rPr lang="en-US" sz="2000" b="1" u="sng" dirty="0" smtClean="0"/>
              <a:t>Method of Ensuring  Accuracy</a:t>
            </a:r>
            <a:r>
              <a:rPr lang="en-US" sz="2000" b="1" dirty="0" smtClean="0"/>
              <a:t>    </a:t>
            </a:r>
            <a:r>
              <a:rPr lang="en-US" sz="2000" b="1" u="sng" dirty="0" smtClean="0"/>
              <a:t>Example</a:t>
            </a:r>
            <a:r>
              <a:rPr lang="en-US" sz="2000" b="1" dirty="0" smtClean="0"/>
              <a:t>	</a:t>
            </a:r>
          </a:p>
          <a:p>
            <a:pPr marL="0" indent="0">
              <a:spcBef>
                <a:spcPts val="0"/>
              </a:spcBef>
              <a:buNone/>
            </a:pPr>
            <a:r>
              <a:rPr lang="en-US" sz="2000" dirty="0" smtClean="0"/>
              <a:t>1/1,000		Clear processes, reliance on	    Hand washing</a:t>
            </a:r>
          </a:p>
          <a:p>
            <a:pPr marL="0" indent="0">
              <a:spcBef>
                <a:spcPts val="0"/>
              </a:spcBef>
              <a:spcAft>
                <a:spcPts val="1200"/>
              </a:spcAft>
              <a:buNone/>
            </a:pPr>
            <a:r>
              <a:rPr lang="en-US" sz="2000" dirty="0"/>
              <a:t>	</a:t>
            </a:r>
            <a:r>
              <a:rPr lang="en-US" sz="2000" dirty="0" smtClean="0"/>
              <a:t>	education, training, vigilance</a:t>
            </a:r>
          </a:p>
          <a:p>
            <a:pPr marL="0" lvl="0" indent="0">
              <a:spcBef>
                <a:spcPts val="0"/>
              </a:spcBef>
              <a:spcAft>
                <a:spcPts val="0"/>
              </a:spcAft>
              <a:buNone/>
            </a:pPr>
            <a:r>
              <a:rPr lang="en-US" sz="2000" dirty="0" smtClean="0"/>
              <a:t>1/10,000	The above plus reminders, 	    </a:t>
            </a:r>
            <a:r>
              <a:rPr lang="en-US" sz="2000" dirty="0">
                <a:solidFill>
                  <a:srgbClr val="FF0000"/>
                </a:solidFill>
              </a:rPr>
              <a:t>Mislabeled specimens</a:t>
            </a:r>
          </a:p>
          <a:p>
            <a:pPr marL="0" indent="0">
              <a:spcBef>
                <a:spcPts val="0"/>
              </a:spcBef>
              <a:buNone/>
            </a:pPr>
            <a:r>
              <a:rPr lang="en-US" sz="2000" dirty="0" smtClean="0"/>
              <a:t>		checklists, communication, 	    </a:t>
            </a:r>
            <a:r>
              <a:rPr lang="en-US" sz="2000" dirty="0" smtClean="0">
                <a:solidFill>
                  <a:prstClr val="black"/>
                </a:solidFill>
              </a:rPr>
              <a:t>Requisition </a:t>
            </a:r>
            <a:r>
              <a:rPr lang="en-US" sz="2000" dirty="0">
                <a:solidFill>
                  <a:prstClr val="black"/>
                </a:solidFill>
              </a:rPr>
              <a:t>order </a:t>
            </a:r>
            <a:r>
              <a:rPr lang="en-US" sz="2000" dirty="0" smtClean="0">
                <a:solidFill>
                  <a:prstClr val="black"/>
                </a:solidFill>
              </a:rPr>
              <a:t>errors</a:t>
            </a:r>
            <a:endParaRPr lang="en-US" sz="2000" dirty="0" smtClean="0"/>
          </a:p>
          <a:p>
            <a:pPr marL="0" lvl="0" indent="0">
              <a:spcBef>
                <a:spcPts val="0"/>
              </a:spcBef>
              <a:spcAft>
                <a:spcPts val="0"/>
              </a:spcAft>
              <a:buNone/>
            </a:pPr>
            <a:r>
              <a:rPr lang="en-US" sz="2000" dirty="0"/>
              <a:t>	</a:t>
            </a:r>
            <a:r>
              <a:rPr lang="en-US" sz="2000" dirty="0" smtClean="0"/>
              <a:t>	</a:t>
            </a:r>
            <a:r>
              <a:rPr lang="en-US" sz="2000" dirty="0" smtClean="0">
                <a:solidFill>
                  <a:prstClr val="black"/>
                </a:solidFill>
              </a:rPr>
              <a:t>retraining, competency testing,	    Sub-optimal </a:t>
            </a:r>
            <a:r>
              <a:rPr lang="en-US" sz="2000" dirty="0">
                <a:solidFill>
                  <a:prstClr val="black"/>
                </a:solidFill>
              </a:rPr>
              <a:t>specimens 	</a:t>
            </a:r>
            <a:r>
              <a:rPr lang="en-US" sz="2000" dirty="0" smtClean="0">
                <a:solidFill>
                  <a:prstClr val="black"/>
                </a:solidFill>
              </a:rPr>
              <a:t>	processes reflecting human behavior</a:t>
            </a:r>
          </a:p>
          <a:p>
            <a:pPr marL="0" indent="0">
              <a:spcBef>
                <a:spcPts val="0"/>
              </a:spcBef>
              <a:spcAft>
                <a:spcPts val="0"/>
              </a:spcAft>
              <a:buNone/>
            </a:pPr>
            <a:r>
              <a:rPr lang="en-US" sz="2000" dirty="0" smtClean="0">
                <a:solidFill>
                  <a:prstClr val="black"/>
                </a:solidFill>
              </a:rPr>
              <a:t>1/100,000	The above plus </a:t>
            </a:r>
            <a:r>
              <a:rPr lang="en-US" sz="2000" dirty="0" err="1" smtClean="0">
                <a:solidFill>
                  <a:prstClr val="black"/>
                </a:solidFill>
              </a:rPr>
              <a:t>standardiza</a:t>
            </a:r>
            <a:r>
              <a:rPr lang="en-US" sz="2000" dirty="0" smtClean="0">
                <a:solidFill>
                  <a:prstClr val="black"/>
                </a:solidFill>
              </a:rPr>
              <a:t>-	    </a:t>
            </a:r>
            <a:r>
              <a:rPr lang="en-US" sz="2000" dirty="0" smtClean="0">
                <a:solidFill>
                  <a:srgbClr val="FF0000"/>
                </a:solidFill>
              </a:rPr>
              <a:t>Lost </a:t>
            </a:r>
            <a:r>
              <a:rPr lang="en-US" sz="2000" dirty="0">
                <a:solidFill>
                  <a:srgbClr val="FF0000"/>
                </a:solidFill>
              </a:rPr>
              <a:t>specimens </a:t>
            </a:r>
            <a:r>
              <a:rPr lang="en-US" sz="2000" dirty="0" smtClean="0"/>
              <a:t>			</a:t>
            </a:r>
            <a:r>
              <a:rPr lang="en-US" sz="2000" dirty="0" err="1" smtClean="0">
                <a:solidFill>
                  <a:prstClr val="black"/>
                </a:solidFill>
              </a:rPr>
              <a:t>tion</a:t>
            </a:r>
            <a:r>
              <a:rPr lang="en-US" sz="2000" dirty="0" smtClean="0">
                <a:solidFill>
                  <a:prstClr val="black"/>
                </a:solidFill>
              </a:rPr>
              <a:t>, error-proofing, </a:t>
            </a:r>
            <a:r>
              <a:rPr lang="en-US" sz="2000" dirty="0" err="1" smtClean="0">
                <a:solidFill>
                  <a:prstClr val="black"/>
                </a:solidFill>
              </a:rPr>
              <a:t>elimina</a:t>
            </a:r>
            <a:r>
              <a:rPr lang="en-US" sz="2000" dirty="0" smtClean="0">
                <a:solidFill>
                  <a:prstClr val="black"/>
                </a:solidFill>
              </a:rPr>
              <a:t>-	    Corrected reports</a:t>
            </a:r>
          </a:p>
          <a:p>
            <a:pPr marL="0" indent="0">
              <a:spcBef>
                <a:spcPts val="0"/>
              </a:spcBef>
              <a:spcAft>
                <a:spcPts val="1200"/>
              </a:spcAft>
              <a:buNone/>
            </a:pPr>
            <a:r>
              <a:rPr lang="en-US" sz="2000" dirty="0" smtClean="0"/>
              <a:t>		</a:t>
            </a:r>
            <a:r>
              <a:rPr lang="en-US" sz="2000" dirty="0" err="1" smtClean="0"/>
              <a:t>tion</a:t>
            </a:r>
            <a:r>
              <a:rPr lang="en-US" sz="2000" dirty="0" smtClean="0"/>
              <a:t> of fatigue &amp; distractions</a:t>
            </a:r>
          </a:p>
          <a:p>
            <a:pPr marL="0" indent="0">
              <a:spcBef>
                <a:spcPts val="0"/>
              </a:spcBef>
              <a:spcAft>
                <a:spcPts val="0"/>
              </a:spcAft>
              <a:buNone/>
            </a:pPr>
            <a:r>
              <a:rPr lang="en-US" sz="2000" dirty="0" smtClean="0"/>
              <a:t>1/1,000,000	The above plus automation,	    Bar code reading</a:t>
            </a:r>
          </a:p>
          <a:p>
            <a:pPr marL="0" indent="0">
              <a:spcBef>
                <a:spcPts val="0"/>
              </a:spcBef>
              <a:spcAft>
                <a:spcPts val="0"/>
              </a:spcAft>
              <a:buNone/>
            </a:pPr>
            <a:r>
              <a:rPr lang="en-US" sz="2000" dirty="0"/>
              <a:t>	</a:t>
            </a:r>
            <a:r>
              <a:rPr lang="en-US" sz="2000" dirty="0" smtClean="0"/>
              <a:t>	robotics, software enhance-	    Interfaced result entry</a:t>
            </a:r>
          </a:p>
          <a:p>
            <a:pPr marL="0" indent="0">
              <a:spcBef>
                <a:spcPts val="0"/>
              </a:spcBef>
              <a:spcAft>
                <a:spcPts val="0"/>
              </a:spcAft>
              <a:buNone/>
            </a:pPr>
            <a:r>
              <a:rPr lang="en-US" sz="2000" dirty="0"/>
              <a:t>	</a:t>
            </a:r>
            <a:r>
              <a:rPr lang="en-US" sz="2000" dirty="0" smtClean="0"/>
              <a:t>	</a:t>
            </a:r>
            <a:r>
              <a:rPr lang="en-US" sz="2000" dirty="0" err="1" smtClean="0"/>
              <a:t>ments</a:t>
            </a:r>
            <a:r>
              <a:rPr lang="en-US" sz="2000" dirty="0" smtClean="0"/>
              <a:t>, advanced process</a:t>
            </a:r>
          </a:p>
          <a:p>
            <a:pPr marL="0" indent="0">
              <a:spcBef>
                <a:spcPts val="0"/>
              </a:spcBef>
              <a:spcAft>
                <a:spcPts val="0"/>
              </a:spcAft>
              <a:buNone/>
            </a:pPr>
            <a:r>
              <a:rPr lang="en-US" sz="2000" dirty="0"/>
              <a:t>	</a:t>
            </a:r>
            <a:r>
              <a:rPr lang="en-US" sz="2000" dirty="0" smtClean="0"/>
              <a:t>	design</a:t>
            </a:r>
            <a:endParaRPr lang="en-US" sz="2000" dirty="0"/>
          </a:p>
          <a:p>
            <a:pPr marL="0" indent="0">
              <a:spcBef>
                <a:spcPts val="0"/>
              </a:spcBef>
              <a:spcAft>
                <a:spcPts val="0"/>
              </a:spcAft>
              <a:buNone/>
            </a:pPr>
            <a:r>
              <a:rPr lang="en-US" sz="1600" dirty="0" smtClean="0"/>
              <a:t>Source: Michael Astion, Univ. of Washington, based on a report by </a:t>
            </a:r>
            <a:r>
              <a:rPr lang="en-US" sz="1600" dirty="0" err="1" smtClean="0"/>
              <a:t>Resar</a:t>
            </a:r>
            <a:r>
              <a:rPr lang="en-US" sz="1600" dirty="0" smtClean="0"/>
              <a:t>, RK:  Making </a:t>
            </a:r>
            <a:r>
              <a:rPr lang="en-US" sz="1600" dirty="0" err="1" smtClean="0"/>
              <a:t>noncatastrophic</a:t>
            </a:r>
            <a:r>
              <a:rPr lang="en-US" sz="1600" dirty="0" smtClean="0"/>
              <a:t> health care processes reliable: learning to walk before running in creating high-reliability organizations. </a:t>
            </a:r>
            <a:r>
              <a:rPr lang="en-US" sz="1600" i="1" dirty="0" smtClean="0"/>
              <a:t>Health Serv. Res. </a:t>
            </a:r>
            <a:r>
              <a:rPr lang="en-US" sz="1600" dirty="0" smtClean="0"/>
              <a:t>2006;41:1677-1689</a:t>
            </a:r>
            <a:endParaRPr lang="en-US" sz="1600" dirty="0"/>
          </a:p>
        </p:txBody>
      </p:sp>
    </p:spTree>
    <p:extLst>
      <p:ext uri="{BB962C8B-B14F-4D97-AF65-F5344CB8AC3E}">
        <p14:creationId xmlns:p14="http://schemas.microsoft.com/office/powerpoint/2010/main" val="838300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1615899381"/>
              </p:ext>
            </p:extLst>
          </p:nvPr>
        </p:nvGraphicFramePr>
        <p:xfrm>
          <a:off x="0" y="0"/>
          <a:ext cx="9525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99824014"/>
      </p:ext>
    </p:extLst>
  </p:cSld>
  <p:clrMapOvr>
    <a:masterClrMapping/>
  </p:clrMapOvr>
  <p:transition>
    <p:zoom dir="in"/>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3683434506"/>
              </p:ext>
            </p:extLst>
          </p:nvPr>
        </p:nvGraphicFramePr>
        <p:xfrm>
          <a:off x="7088" y="0"/>
          <a:ext cx="9525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9537292"/>
      </p:ext>
    </p:extLst>
  </p:cSld>
  <p:clrMapOvr>
    <a:masterClrMapping/>
  </p:clrMapOvr>
  <p:transition>
    <p:zoom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3504089422"/>
              </p:ext>
            </p:extLst>
          </p:nvPr>
        </p:nvGraphicFramePr>
        <p:xfrm>
          <a:off x="0" y="0"/>
          <a:ext cx="9601200" cy="6629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499353"/>
      </p:ext>
    </p:extLst>
  </p:cSld>
  <p:clrMapOvr>
    <a:masterClrMapping/>
  </p:clrMapOvr>
  <p:transition>
    <p:zoom dir="in"/>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3393268398"/>
              </p:ext>
            </p:extLst>
          </p:nvPr>
        </p:nvGraphicFramePr>
        <p:xfrm>
          <a:off x="28353" y="0"/>
          <a:ext cx="9601200" cy="6629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5014277"/>
      </p:ext>
    </p:extLst>
  </p:cSld>
  <p:clrMapOvr>
    <a:masterClrMapping/>
  </p:clrMapOvr>
  <p:transition>
    <p:zoom dir="in"/>
  </p:transition>
  <p:timing>
    <p:tnLst>
      <p:par>
        <p:cTn id="1" dur="indefinite" restart="never" nodeType="tmRoot"/>
      </p:par>
    </p:tnLst>
  </p:timing>
</p:sld>
</file>

<file path=ppt/theme/theme1.xml><?xml version="1.0" encoding="utf-8"?>
<a:theme xmlns:a="http://schemas.openxmlformats.org/drawingml/2006/main" name="ARUP_IFL_DeptPa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Content Slide_A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Content Slide_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Content Slide_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Content Slide_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En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ARUP_DeptPa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Presentation Title_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_Content Slide_A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Content Slide_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Content Slide_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 Title_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Content Slide_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En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_Content Slide_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ACS_Auto">
  <a:themeElements>
    <a:clrScheme name="">
      <a:dk1>
        <a:srgbClr val="919191"/>
      </a:dk1>
      <a:lt1>
        <a:srgbClr val="FFFFFF"/>
      </a:lt1>
      <a:dk2>
        <a:srgbClr val="063DE8"/>
      </a:dk2>
      <a:lt2>
        <a:srgbClr val="000000"/>
      </a:lt2>
      <a:accent1>
        <a:srgbClr val="618FFD"/>
      </a:accent1>
      <a:accent2>
        <a:srgbClr val="00AE00"/>
      </a:accent2>
      <a:accent3>
        <a:srgbClr val="AAAFF2"/>
      </a:accent3>
      <a:accent4>
        <a:srgbClr val="DADADA"/>
      </a:accent4>
      <a:accent5>
        <a:srgbClr val="B7C6FE"/>
      </a:accent5>
      <a:accent6>
        <a:srgbClr val="009D00"/>
      </a:accent6>
      <a:hlink>
        <a:srgbClr val="FC0128"/>
      </a:hlink>
      <a:folHlink>
        <a:srgbClr val="CECECE"/>
      </a:folHlink>
    </a:clrScheme>
    <a:fontScheme name="ACS_Auto.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rgbClr val="FFFF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rgbClr val="FFFF66"/>
            </a:solidFill>
            <a:effectLst/>
            <a:latin typeface="Arial" charset="0"/>
          </a:defRPr>
        </a:defPPr>
      </a:lstStyle>
    </a:lnDef>
  </a:objectDefaults>
  <a:extraClrSchemeLst>
    <a:extraClrScheme>
      <a:clrScheme name="ACS_Auto.pp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CS_Auto.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ACS_Auto.pp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CS_Auto.pp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CS_Auto.pp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CS_Auto.pp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ACS_Auto.pp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lank Presentation">
  <a:themeElements>
    <a:clrScheme name="">
      <a:dk1>
        <a:srgbClr val="000000"/>
      </a:dk1>
      <a:lt1>
        <a:srgbClr val="002CBA"/>
      </a:lt1>
      <a:dk2>
        <a:srgbClr val="000000"/>
      </a:dk2>
      <a:lt2>
        <a:srgbClr val="808080"/>
      </a:lt2>
      <a:accent1>
        <a:srgbClr val="00CC99"/>
      </a:accent1>
      <a:accent2>
        <a:srgbClr val="3333CC"/>
      </a:accent2>
      <a:accent3>
        <a:srgbClr val="AAACD9"/>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Presentation">
  <a:themeElements>
    <a:clrScheme name="">
      <a:dk1>
        <a:srgbClr val="000000"/>
      </a:dk1>
      <a:lt1>
        <a:srgbClr val="002CBA"/>
      </a:lt1>
      <a:dk2>
        <a:srgbClr val="000000"/>
      </a:dk2>
      <a:lt2>
        <a:srgbClr val="808080"/>
      </a:lt2>
      <a:accent1>
        <a:srgbClr val="00CC99"/>
      </a:accent1>
      <a:accent2>
        <a:srgbClr val="3333CC"/>
      </a:accent2>
      <a:accent3>
        <a:srgbClr val="AAACD9"/>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
      <a:dk1>
        <a:srgbClr val="000000"/>
      </a:dk1>
      <a:lt1>
        <a:srgbClr val="002CBA"/>
      </a:lt1>
      <a:dk2>
        <a:srgbClr val="000000"/>
      </a:dk2>
      <a:lt2>
        <a:srgbClr val="808080"/>
      </a:lt2>
      <a:accent1>
        <a:srgbClr val="00CC99"/>
      </a:accent1>
      <a:accent2>
        <a:srgbClr val="3333CC"/>
      </a:accent2>
      <a:accent3>
        <a:srgbClr val="AAACD9"/>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Content Slide_D">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4_Content Slide_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5_Content Slide_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lide_A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3_Presentation Title_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6_Content Slide_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7_Content Slide_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4_Presentation Title_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Slide_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 Slide_D">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ntent Slide_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n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ptPa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Presentation Title_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ARUP_IFL_DeptPath</Template>
  <TotalTime>121923</TotalTime>
  <Words>1928</Words>
  <Application>Microsoft Office PowerPoint</Application>
  <PresentationFormat>On-screen Show (4:3)</PresentationFormat>
  <Paragraphs>253</Paragraphs>
  <Slides>39</Slides>
  <Notes>38</Notes>
  <HiddenSlides>0</HiddenSlides>
  <MMClips>0</MMClips>
  <ScaleCrop>false</ScaleCrop>
  <HeadingPairs>
    <vt:vector size="6" baseType="variant">
      <vt:variant>
        <vt:lpstr>Theme</vt:lpstr>
      </vt:variant>
      <vt:variant>
        <vt:i4>33</vt:i4>
      </vt:variant>
      <vt:variant>
        <vt:lpstr>Embedded OLE Servers</vt:lpstr>
      </vt:variant>
      <vt:variant>
        <vt:i4>4</vt:i4>
      </vt:variant>
      <vt:variant>
        <vt:lpstr>Slide Titles</vt:lpstr>
      </vt:variant>
      <vt:variant>
        <vt:i4>39</vt:i4>
      </vt:variant>
    </vt:vector>
  </HeadingPairs>
  <TitlesOfParts>
    <vt:vector size="76" baseType="lpstr">
      <vt:lpstr>ARUP_IFL_DeptPath</vt:lpstr>
      <vt:lpstr>Presentation Title_Light</vt:lpstr>
      <vt:lpstr>Content Slide_A (Light)</vt:lpstr>
      <vt:lpstr>Content Slide_C</vt:lpstr>
      <vt:lpstr>Content Slide_D</vt:lpstr>
      <vt:lpstr>Content Slide_E</vt:lpstr>
      <vt:lpstr>Ending Slide</vt:lpstr>
      <vt:lpstr>DeptPath</vt:lpstr>
      <vt:lpstr>1_Presentation Title_Light</vt:lpstr>
      <vt:lpstr>1_Content Slide_A (Light)</vt:lpstr>
      <vt:lpstr>1_Content Slide_C</vt:lpstr>
      <vt:lpstr>1_Content Slide_D</vt:lpstr>
      <vt:lpstr>1_Content Slide_E</vt:lpstr>
      <vt:lpstr>1_Ending Slide</vt:lpstr>
      <vt:lpstr>ARUP_DeptPath</vt:lpstr>
      <vt:lpstr>2_Presentation Title_Light</vt:lpstr>
      <vt:lpstr>2_Content Slide_A (Light)</vt:lpstr>
      <vt:lpstr>2_Content Slide_C</vt:lpstr>
      <vt:lpstr>2_Content Slide_D</vt:lpstr>
      <vt:lpstr>2_Content Slide_E</vt:lpstr>
      <vt:lpstr>2_Ending Slide</vt:lpstr>
      <vt:lpstr>3_Content Slide_C</vt:lpstr>
      <vt:lpstr>ACS_Auto</vt:lpstr>
      <vt:lpstr>Blank Presentation</vt:lpstr>
      <vt:lpstr>1_Blank Presentation</vt:lpstr>
      <vt:lpstr>2_Blank Presentation</vt:lpstr>
      <vt:lpstr>7_Content Slide_D</vt:lpstr>
      <vt:lpstr>4_Content Slide_C</vt:lpstr>
      <vt:lpstr>5_Content Slide_C</vt:lpstr>
      <vt:lpstr>3_Presentation Title_Light</vt:lpstr>
      <vt:lpstr>6_Content Slide_C</vt:lpstr>
      <vt:lpstr>7_Content Slide_C</vt:lpstr>
      <vt:lpstr>4_Presentation Title_Light</vt:lpstr>
      <vt:lpstr>Bitmap Image</vt:lpstr>
      <vt:lpstr>Document</vt:lpstr>
      <vt:lpstr>Acrobat Document</vt:lpstr>
      <vt:lpstr>Slide</vt:lpstr>
      <vt:lpstr>  Using Automation to Achieve Six-Sigma Quality and Improve Patient Safety   </vt:lpstr>
      <vt:lpstr>Introduction</vt:lpstr>
      <vt:lpstr>What is Six-Sigma Quality?</vt:lpstr>
      <vt:lpstr>Realistic Error Rates: It is difficult to have better than a 1/1000 error rate without advanced design and technology</vt:lpstr>
      <vt:lpstr>Realistic Error Rates: It is difficult to have better than a 1/1000 error rate without advanced design and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Six-Sigma Analysis</vt:lpstr>
      <vt:lpstr>PowerPoint Presentation</vt:lpstr>
      <vt:lpstr>Realistic Error Rates: It is difficult to have better than a 1/1000 error rate without advanced design and technology</vt:lpstr>
      <vt:lpstr>Mislabeled Specimens in the US and ARUP</vt:lpstr>
      <vt:lpstr>The Cost of A Mislabeled Specimen </vt:lpstr>
      <vt:lpstr>PowerPoint Presentation</vt:lpstr>
      <vt:lpstr>PowerPoint Presentation</vt:lpstr>
      <vt:lpstr>PowerPoint Presentation</vt:lpstr>
      <vt:lpstr>How the OCR System Classifies Images</vt:lpstr>
      <vt:lpstr>PowerPoint Presentation</vt:lpstr>
      <vt:lpstr>PowerPoint Presentation</vt:lpstr>
      <vt:lpstr>PowerPoint Presentation</vt:lpstr>
      <vt:lpstr>Objectives of Validation Study</vt:lpstr>
      <vt:lpstr>Validation Study</vt:lpstr>
      <vt:lpstr>Mislabeled Specimens in the Validation Study </vt:lpstr>
      <vt:lpstr>Publication</vt:lpstr>
      <vt:lpstr>Current Results </vt:lpstr>
      <vt:lpstr>PowerPoint Presentation</vt:lpstr>
      <vt:lpstr>What You Can Do In Your Lab</vt:lpstr>
      <vt:lpstr>CLSI Standard AUTO12-A</vt:lpstr>
      <vt:lpstr>Summary</vt:lpstr>
    </vt:vector>
  </TitlesOfParts>
  <Company>ARUP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HAWKERCD</dc:creator>
  <cp:lastModifiedBy>Joyce Lin</cp:lastModifiedBy>
  <cp:revision>2051</cp:revision>
  <cp:lastPrinted>2003-07-02T20:39:19Z</cp:lastPrinted>
  <dcterms:created xsi:type="dcterms:W3CDTF">2003-06-18T16:18:07Z</dcterms:created>
  <dcterms:modified xsi:type="dcterms:W3CDTF">2015-02-27T15:02:53Z</dcterms:modified>
</cp:coreProperties>
</file>