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2" r:id="rId2"/>
    <p:sldId id="256" r:id="rId3"/>
    <p:sldId id="280" r:id="rId4"/>
    <p:sldId id="281" r:id="rId5"/>
    <p:sldId id="282" r:id="rId6"/>
    <p:sldId id="283" r:id="rId7"/>
    <p:sldId id="263" r:id="rId8"/>
    <p:sldId id="257" r:id="rId9"/>
    <p:sldId id="275" r:id="rId10"/>
    <p:sldId id="258" r:id="rId11"/>
    <p:sldId id="266" r:id="rId12"/>
    <p:sldId id="259" r:id="rId13"/>
    <p:sldId id="267" r:id="rId14"/>
    <p:sldId id="278" r:id="rId15"/>
    <p:sldId id="272" r:id="rId16"/>
    <p:sldId id="279" r:id="rId17"/>
    <p:sldId id="260" r:id="rId18"/>
    <p:sldId id="268" r:id="rId19"/>
    <p:sldId id="270" r:id="rId20"/>
    <p:sldId id="274" r:id="rId21"/>
    <p:sldId id="261" r:id="rId22"/>
    <p:sldId id="269" r:id="rId23"/>
    <p:sldId id="271" r:id="rId24"/>
    <p:sldId id="277" r:id="rId25"/>
    <p:sldId id="284" r:id="rId26"/>
    <p:sldId id="26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D092A3-97C8-46DF-82AB-FB67C02A6358}" v="97" dt="2021-04-12T23:45:27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12" autoAdjust="0"/>
  </p:normalViewPr>
  <p:slideViewPr>
    <p:cSldViewPr snapToGrid="0">
      <p:cViewPr varScale="1">
        <p:scale>
          <a:sx n="89" d="100"/>
          <a:sy n="89" d="100"/>
        </p:scale>
        <p:origin x="13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DFDE1-0426-D940-B5B4-31C34E05D94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67DA8-1518-2E4F-B1E3-4CF32F3F5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4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67DA8-1518-2E4F-B1E3-4CF32F3F50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81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67DA8-1518-2E4F-B1E3-4CF32F3F50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08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67DA8-1518-2E4F-B1E3-4CF32F3F50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35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67DA8-1518-2E4F-B1E3-4CF32F3F50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4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01155-5E4A-AF43-ABB8-5D11CF74E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B9F1E-7B8E-1243-8BFB-1905F93A0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DBEF7-2681-A243-94F5-7C950029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48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FF309002-E95D-384D-9BEB-67229CDB0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1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E1D18-FB1B-D54C-89E2-BCC39A61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F6991-E68D-E445-BC6F-F4A3D2ACD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ABC56-27DA-354D-93DE-84CBB0B0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886" y="6356348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FF309002-E95D-384D-9BEB-67229CDB0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8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7574BD-D6F5-CC42-B747-470339CC3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8A6E7-70DC-924A-BE5C-16A4063F2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3A666-4241-5D4C-AC2E-4684E80E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3664" y="6356348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FF309002-E95D-384D-9BEB-67229CDB0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7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9C30-EB4B-CC42-AE7E-31900989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B0619-A774-C94E-A0A6-CE54D89FB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CDBDE-AA03-5E4F-81BA-60C890A8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8497" y="6356348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FF309002-E95D-384D-9BEB-67229CDB0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1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4D61-3416-DF4D-8A68-67E1D449A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FDF57-8458-164E-B616-A6D5DFDFC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E0EDF-E5A7-7B43-984B-09B2E597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886" y="6356348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FF309002-E95D-384D-9BEB-67229CDB0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9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FF2C-633D-3B4D-A98F-241D1A3DF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636C-1316-E74F-84B1-7ED0864A3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F43EC-017A-7747-944C-9CD5EEABD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BEA1C-51FB-234B-A6CC-B7BFC40F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109" y="6356348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FF309002-E95D-384D-9BEB-67229CDB0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A48A0-5CBF-4443-BA2B-36832F80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12907-B659-1F4D-A33F-A0D895B9F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19E1E-820E-1240-8854-E72405EB6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7D1052-1259-7D49-A85E-9779404FE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222E49-63FB-AB4D-BDF5-213641A24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9D7EDE-53A6-ED41-A888-B890D929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886" y="6356348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FF309002-E95D-384D-9BEB-67229CDB0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9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B365A-A90C-2640-8988-A4805F83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A854C-226D-F74F-842C-AF8717C0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6552" y="6356348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FF309002-E95D-384D-9BEB-67229CDB0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C14D4-D32F-A047-B7B5-D4224C1E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330" y="6356348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FF309002-E95D-384D-9BEB-67229CDB0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3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61AD2-86C9-9C4D-962C-507BA97C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194DF-D9AD-EE4A-AD07-CFF067C4A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8B5C0-9B94-7F4C-A5E8-2A874D16A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09761-64C7-5548-8844-810CF4CC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8497" y="6356348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FF309002-E95D-384D-9BEB-67229CDB0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9CEFE-FFB2-1142-828A-8867BFF8C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B52292-83CB-CF48-A5A1-4A17F864B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7BCD0-02CE-194A-BF46-371E88AC4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E92B5-CD6A-E24E-BBFD-A55EFDD2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8497" y="6356348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FF309002-E95D-384D-9BEB-67229CDB0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6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AC25A5-87EB-1349-AC77-E749FE615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5B07-6945-334B-93D4-AE02B12D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A2B86-634B-4143-B0EC-BD5777CB1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F309002-E95D-384D-9BEB-67229CDB0E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D1570-0A3B-4F24-ACC8-3EF359B4383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3" y="6200245"/>
            <a:ext cx="12191994" cy="677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92E842-B6D0-43E9-88F4-BE84A9E06A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31125" t="-2890" r="17625" b="2890"/>
          <a:stretch/>
        </p:blipFill>
        <p:spPr>
          <a:xfrm>
            <a:off x="0" y="6200245"/>
            <a:ext cx="6248400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8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cc.org/-/media/Files/AACC-Academy/AACC-Academy-Guidance-Document-SOP_REVISED.pdf?la=en&amp;hash=2D0B1337D92216EB28387D56177D93645F1844CA" TargetMode="External"/><Relationship Id="rId2" Type="http://schemas.openxmlformats.org/officeDocument/2006/relationships/hyperlink" Target="mailto:skleinman@aacc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acc.org/community/aacc-academ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cc.org/science-and-research/clinical-and-forensic-toxicology-new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cc.org/science-and-research/clinical-and-forensic-toxicology-new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cc.org/science-and-research/clinical-and-forensic-toxicology-new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cc.org/science-and-research/clinical-and-forensic-toxicology-new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jal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r.Vathany.Kulasingam@uhn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academic.oup.com/jalm/pages/general_instructions#Types%20of%20Submissions" TargetMode="External"/><Relationship Id="rId4" Type="http://schemas.openxmlformats.org/officeDocument/2006/relationships/hyperlink" Target="mailto:Deborah.French@ucsf.ed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.oup.com/clinche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plus.nejm.org/partner-programs/aacc-learning-lab/" TargetMode="External"/><Relationship Id="rId2" Type="http://schemas.openxmlformats.org/officeDocument/2006/relationships/hyperlink" Target="mailto:learninglabsupport@area9.dk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cc.org/science-and-research/clinical-chemistry-trainee-counci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acc.org/science-and-research/clinical-chemistry-trainee-counci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i.org/10.1093/clinchem/hvaa21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cc.org/science-and-research/clinical-chemistry-trainee-counci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cc.org/cln" TargetMode="External"/><Relationship Id="rId2" Type="http://schemas.openxmlformats.org/officeDocument/2006/relationships/hyperlink" Target="https://www.aacc.org/cln/contact-u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470BAA-A4F4-4EDA-9382-432B32CA5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030471"/>
            <a:ext cx="10041653" cy="1874555"/>
          </a:xfrm>
        </p:spPr>
        <p:txBody>
          <a:bodyPr anchor="b">
            <a:normAutofit/>
          </a:bodyPr>
          <a:lstStyle/>
          <a:p>
            <a:r>
              <a:rPr lang="en-US" sz="3600" b="1" dirty="0"/>
              <a:t>Unique Publishing Opportunities with AACC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5957D6-F952-44DD-96C6-929E00AD9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86233"/>
            <a:ext cx="9144000" cy="2696069"/>
          </a:xfrm>
        </p:spPr>
        <p:txBody>
          <a:bodyPr>
            <a:noAutofit/>
          </a:bodyPr>
          <a:lstStyle/>
          <a:p>
            <a:r>
              <a:rPr lang="en-US" dirty="0"/>
              <a:t>Sarah Hackenmueller, PhD, DABCC</a:t>
            </a:r>
          </a:p>
          <a:p>
            <a:r>
              <a:rPr lang="en-US" sz="1800" dirty="0"/>
              <a:t>Chair, SYCL Core Committee</a:t>
            </a:r>
          </a:p>
          <a:p>
            <a:endParaRPr lang="en-US" sz="1800" dirty="0"/>
          </a:p>
          <a:p>
            <a:r>
              <a:rPr lang="en-US" sz="1800" dirty="0"/>
              <a:t>Director of Clinical Chemistry and Toxicology</a:t>
            </a:r>
          </a:p>
          <a:p>
            <a:r>
              <a:rPr lang="en-US" sz="1800" dirty="0"/>
              <a:t>Assistant Professor (CHS)</a:t>
            </a:r>
          </a:p>
          <a:p>
            <a:r>
              <a:rPr lang="en-US" sz="1800" dirty="0"/>
              <a:t>Department of Pathology and Laboratory Medicine</a:t>
            </a:r>
          </a:p>
          <a:p>
            <a:r>
              <a:rPr lang="en-US" sz="1800" dirty="0"/>
              <a:t>University of Wisconsin</a:t>
            </a:r>
          </a:p>
          <a:p>
            <a:endParaRPr lang="en-US" sz="1800" dirty="0"/>
          </a:p>
        </p:txBody>
      </p:sp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2E70895-EE5E-46D7-9A2B-8B405C608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16"/>
          <a:stretch/>
        </p:blipFill>
        <p:spPr>
          <a:xfrm>
            <a:off x="721711" y="394708"/>
            <a:ext cx="3228870" cy="1695991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60F3CA56-75D8-4AB1-8362-DD843B32E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095" y="3540344"/>
            <a:ext cx="2522616" cy="252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59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016142-A827-4DF0-BFEB-CD403FE3C9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192EDD7-4D73-4CA4-BB88-756F5BECC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400" y="3602038"/>
            <a:ext cx="9144000" cy="1655762"/>
          </a:xfrm>
        </p:spPr>
        <p:txBody>
          <a:bodyPr>
            <a:noAutofit/>
          </a:bodyPr>
          <a:lstStyle/>
          <a:p>
            <a:r>
              <a:rPr lang="en-US" dirty="0"/>
              <a:t>Sarah Wheeler, PhD, FAACC</a:t>
            </a:r>
          </a:p>
          <a:p>
            <a:r>
              <a:rPr lang="en-US" sz="1800" dirty="0"/>
              <a:t>Assistant Professor of Pathology, University of Pittsburgh</a:t>
            </a:r>
          </a:p>
          <a:p>
            <a:r>
              <a:rPr lang="en-US" sz="1800" dirty="0"/>
              <a:t>Associate Medical Director, Clinical Immunopathology, UPMC</a:t>
            </a:r>
          </a:p>
          <a:p>
            <a:r>
              <a:rPr lang="en-US" sz="1800" dirty="0"/>
              <a:t>Medical Director, Automated Laboratory, UPC Mercy and</a:t>
            </a:r>
            <a:br>
              <a:rPr lang="en-US" sz="1800" dirty="0"/>
            </a:br>
            <a:r>
              <a:rPr lang="en-US" sz="1800" dirty="0"/>
              <a:t>UPMC Children’s Hospital of Pittsburgh</a:t>
            </a:r>
          </a:p>
          <a:p>
            <a:endParaRPr lang="en-US" sz="1800" dirty="0"/>
          </a:p>
        </p:txBody>
      </p:sp>
      <p:pic>
        <p:nvPicPr>
          <p:cNvPr id="2050" name="Picture 2" descr="Qualitative Serum Human Chorionic Gonadotropin | AACC.org">
            <a:extLst>
              <a:ext uri="{FF2B5EF4-FFF2-40B4-BE49-F238E27FC236}">
                <a16:creationId xmlns:a16="http://schemas.microsoft.com/office/drawing/2014/main" id="{8E7A57CF-2B8F-448D-92AF-01B672E66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99" y="2452255"/>
            <a:ext cx="7146915" cy="97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r. Sarah Wheeler - The Pittsburgh List">
            <a:extLst>
              <a:ext uri="{FF2B5EF4-FFF2-40B4-BE49-F238E27FC236}">
                <a16:creationId xmlns:a16="http://schemas.microsoft.com/office/drawing/2014/main" id="{EA0AB5AE-63C4-4DE5-BB4D-AF6E415D0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3" r="22197"/>
          <a:stretch/>
        </p:blipFill>
        <p:spPr bwMode="auto">
          <a:xfrm>
            <a:off x="9641253" y="3147485"/>
            <a:ext cx="2180494" cy="258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304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A0EE0-BA9E-478C-BAAA-634C49B1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AACC Academy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D923C-0AC9-477F-8550-E0FAAE675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Scientific Shorts</a:t>
            </a:r>
          </a:p>
          <a:p>
            <a:pPr lvl="1"/>
            <a:r>
              <a:rPr lang="en-US"/>
              <a:t>4 ACCENT credits to authors</a:t>
            </a:r>
          </a:p>
          <a:p>
            <a:pPr lvl="1"/>
            <a:r>
              <a:rPr lang="en-US"/>
              <a:t>Ideas are reviewed by the editorial board monthly</a:t>
            </a:r>
          </a:p>
          <a:p>
            <a:pPr lvl="1"/>
            <a:r>
              <a:rPr lang="en-US"/>
              <a:t>Submit ideas for posts to Stefanie Kleinman (</a:t>
            </a:r>
            <a:r>
              <a:rPr lang="en-US">
                <a:hlinkClick r:id="rId2"/>
              </a:rPr>
              <a:t>skleinman@aacc.org</a:t>
            </a:r>
            <a:r>
              <a:rPr lang="en-US"/>
              <a:t>), please also state that you are a SYCL member</a:t>
            </a:r>
          </a:p>
          <a:p>
            <a:r>
              <a:rPr lang="en-US"/>
              <a:t>Guidance Documents</a:t>
            </a:r>
          </a:p>
          <a:p>
            <a:pPr lvl="1"/>
            <a:r>
              <a:rPr lang="en-US"/>
              <a:t>Most recent document: </a:t>
            </a:r>
            <a:r>
              <a:rPr lang="en-US" i="1"/>
              <a:t>AACC Guidance Document on Point-of-Care Testing Management</a:t>
            </a:r>
          </a:p>
          <a:p>
            <a:pPr lvl="1"/>
            <a:r>
              <a:rPr lang="en-US"/>
              <a:t>If you are interested in proposing a specific topic, please review the Guidance </a:t>
            </a:r>
            <a:r>
              <a:rPr lang="en-US">
                <a:hlinkClick r:id="rId3"/>
              </a:rPr>
              <a:t>Document Standard Operating Procedures</a:t>
            </a:r>
            <a:r>
              <a:rPr lang="en-US"/>
              <a:t> on how to get started.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16F05A-627B-4124-82C7-A7C94B8CA39B}"/>
              </a:ext>
            </a:extLst>
          </p:cNvPr>
          <p:cNvSpPr/>
          <p:nvPr/>
        </p:nvSpPr>
        <p:spPr>
          <a:xfrm>
            <a:off x="7134141" y="5736325"/>
            <a:ext cx="505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https://www.aacc.org/community/aacc-academy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2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3995B6-8B0C-479C-95CB-9064A452CB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267A676-6D66-45A4-B3A2-BA1184587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Alec Saitman, PhD, DABCC (CC, TC)</a:t>
            </a:r>
          </a:p>
          <a:p>
            <a:r>
              <a:rPr lang="en-US" sz="1800" dirty="0"/>
              <a:t>Editorial Board Member, CFTN</a:t>
            </a:r>
          </a:p>
          <a:p>
            <a:r>
              <a:rPr lang="en-US" sz="1800" dirty="0"/>
              <a:t>Technical Laboratory Director Core Laboratory, Associate Director of Quality</a:t>
            </a:r>
          </a:p>
          <a:p>
            <a:r>
              <a:rPr lang="en-US" sz="1800" dirty="0"/>
              <a:t>Providence, St Joseph Health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3074" name="Picture 2" descr="CLINICAL &amp; FORENSIC Toxicology News - American Association ...">
            <a:extLst>
              <a:ext uri="{FF2B5EF4-FFF2-40B4-BE49-F238E27FC236}">
                <a16:creationId xmlns:a16="http://schemas.microsoft.com/office/drawing/2014/main" id="{1411B4DD-7893-4D8B-86C8-DFCBEE2673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t="3466" b="78125"/>
          <a:stretch/>
        </p:blipFill>
        <p:spPr bwMode="auto">
          <a:xfrm>
            <a:off x="1524000" y="1714813"/>
            <a:ext cx="6785987" cy="171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in on Trying to Conceive | TTC Tips | Fertility Hope">
            <a:extLst>
              <a:ext uri="{FF2B5EF4-FFF2-40B4-BE49-F238E27FC236}">
                <a16:creationId xmlns:a16="http://schemas.microsoft.com/office/drawing/2014/main" id="{4A6EB194-8CA6-4EC2-93A7-E809AD74F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6" t="13626" r="43187" b="48865"/>
          <a:stretch/>
        </p:blipFill>
        <p:spPr bwMode="auto">
          <a:xfrm>
            <a:off x="9612817" y="2745301"/>
            <a:ext cx="2110366" cy="29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4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90C-3ED7-4802-84AD-D62061BE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and Forensic Toxicology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78AB6-22D5-4449-A3C1-0EE9FFECA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in March 1988</a:t>
            </a:r>
          </a:p>
          <a:p>
            <a:pPr lvl="1"/>
            <a:r>
              <a:rPr lang="en-US" dirty="0"/>
              <a:t>We just turned 34!</a:t>
            </a:r>
          </a:p>
          <a:p>
            <a:pPr lvl="1"/>
            <a:r>
              <a:rPr lang="en-US" dirty="0"/>
              <a:t>One of AACC’s longest running publications!</a:t>
            </a:r>
          </a:p>
          <a:p>
            <a:pPr lvl="1"/>
            <a:r>
              <a:rPr lang="en-US" dirty="0"/>
              <a:t>Formally known as “</a:t>
            </a:r>
            <a:r>
              <a:rPr lang="en-US" i="1" dirty="0"/>
              <a:t>Forensic Urine Drug Testing Educational Newsletter”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Issues are released quarterly and consists of 3 articles</a:t>
            </a:r>
          </a:p>
          <a:p>
            <a:pPr lvl="1"/>
            <a:r>
              <a:rPr lang="en-US" dirty="0"/>
              <a:t>Feature article 2,500 to 3,000 words</a:t>
            </a:r>
          </a:p>
          <a:p>
            <a:pPr lvl="1"/>
            <a:r>
              <a:rPr lang="en-US" dirty="0"/>
              <a:t>Medium article 1,000 to 1,500 words</a:t>
            </a:r>
          </a:p>
          <a:p>
            <a:pPr lvl="1"/>
            <a:r>
              <a:rPr lang="en-US" dirty="0"/>
              <a:t>Small article 500 to 700 words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DB8057-D239-435D-818B-5712B37CC1AD}"/>
              </a:ext>
            </a:extLst>
          </p:cNvPr>
          <p:cNvSpPr/>
          <p:nvPr/>
        </p:nvSpPr>
        <p:spPr>
          <a:xfrm>
            <a:off x="3349450" y="5658116"/>
            <a:ext cx="8698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2"/>
              </a:rPr>
              <a:t>https://www.aacc.org/science-and-research/clinical-and-forensic-toxicology-news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90C-3ED7-4802-84AD-D62061BE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and Forensic Toxicology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78AB6-22D5-4449-A3C1-0EE9FFECA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09" y="167293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Recent articles!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DB8057-D239-435D-818B-5712B37CC1AD}"/>
              </a:ext>
            </a:extLst>
          </p:cNvPr>
          <p:cNvSpPr/>
          <p:nvPr/>
        </p:nvSpPr>
        <p:spPr>
          <a:xfrm>
            <a:off x="3349450" y="5658116"/>
            <a:ext cx="8698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2"/>
              </a:rPr>
              <a:t>https://www.aacc.org/science-and-research/clinical-and-forensic-toxicology-news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493267"/>
            <a:ext cx="5830349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on Psychedelic-Assisted Therapies for Mental Health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2877" y="3203807"/>
            <a:ext cx="810146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Trends of Drug Abuse and Overdose Deaths Driven by a Global Pandemic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864" y="4909000"/>
            <a:ext cx="1165695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AACC Annual Scientific Meeting: Virtual Scientific Events Showcase Toxicology through a Multi-Disciplinary Lens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8711" y="2077916"/>
            <a:ext cx="324997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Short Review of Nerve Agents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3857252"/>
            <a:ext cx="468127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FDA Alerts Consumers to Toxic Hand Sanitizers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22828" y="4179729"/>
            <a:ext cx="506905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Urine for Drugs of Abuse during a Pandemic</a:t>
            </a:r>
          </a:p>
        </p:txBody>
      </p:sp>
    </p:spTree>
    <p:extLst>
      <p:ext uri="{BB962C8B-B14F-4D97-AF65-F5344CB8AC3E}">
        <p14:creationId xmlns:p14="http://schemas.microsoft.com/office/powerpoint/2010/main" val="203495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90C-3ED7-4802-84AD-D62061BE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and Forensic Toxicology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78AB6-22D5-4449-A3C1-0EE9FFECA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77" y="1704291"/>
            <a:ext cx="10515600" cy="4351338"/>
          </a:xfrm>
        </p:spPr>
        <p:txBody>
          <a:bodyPr/>
          <a:lstStyle/>
          <a:p>
            <a:r>
              <a:rPr lang="en-US" dirty="0"/>
              <a:t>Editorial board identifies content, article length and solicits potential authors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are always looking for authors to help write these articles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Topic suggestions for future publication are always encouraged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Many times, we ask the individual to write the article who made the suggestion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DB8057-D239-435D-818B-5712B37CC1AD}"/>
              </a:ext>
            </a:extLst>
          </p:cNvPr>
          <p:cNvSpPr/>
          <p:nvPr/>
        </p:nvSpPr>
        <p:spPr>
          <a:xfrm>
            <a:off x="3349450" y="5658116"/>
            <a:ext cx="8698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2"/>
              </a:rPr>
              <a:t>https://www.aacc.org/science-and-research/clinical-and-forensic-toxicology-news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94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90C-3ED7-4802-84AD-D62061BE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and Forensic Toxicology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78AB6-22D5-4449-A3C1-0EE9FFECA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77" y="1704291"/>
            <a:ext cx="10515600" cy="4351338"/>
          </a:xfrm>
        </p:spPr>
        <p:txBody>
          <a:bodyPr/>
          <a:lstStyle/>
          <a:p>
            <a:r>
              <a:rPr lang="en-US" dirty="0"/>
              <a:t>Submission and review process is straightforward and expeditious </a:t>
            </a:r>
          </a:p>
          <a:p>
            <a:endParaRPr lang="en-US" dirty="0"/>
          </a:p>
          <a:p>
            <a:r>
              <a:rPr lang="en-US" dirty="0"/>
              <a:t>Excellent way to build up publication history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Especially for individuals interested in toxicology related laboratory medicine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DB8057-D239-435D-818B-5712B37CC1AD}"/>
              </a:ext>
            </a:extLst>
          </p:cNvPr>
          <p:cNvSpPr/>
          <p:nvPr/>
        </p:nvSpPr>
        <p:spPr>
          <a:xfrm>
            <a:off x="3349450" y="5658116"/>
            <a:ext cx="8698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2"/>
              </a:rPr>
              <a:t>https://www.aacc.org/science-and-research/clinical-and-forensic-toxicology-news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20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ABD72C-41DF-4AA3-A895-C889F75EDE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A4391A-7360-46FF-ABA2-DCCA949383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Nicole V. Tolan, PhD, DABCC</a:t>
            </a:r>
          </a:p>
          <a:p>
            <a:r>
              <a:rPr lang="en-US" sz="1800" dirty="0"/>
              <a:t>Associate Editor, JALM</a:t>
            </a:r>
          </a:p>
          <a:p>
            <a:r>
              <a:rPr lang="en-US" sz="1800" dirty="0"/>
              <a:t>Assistant Professor of Pathology, Harvard Medical School</a:t>
            </a:r>
          </a:p>
          <a:p>
            <a:r>
              <a:rPr lang="en-US" sz="1800" dirty="0"/>
              <a:t>Associate Medical Director of Clinical Chemistry and </a:t>
            </a:r>
            <a:br>
              <a:rPr lang="en-US" sz="1800" dirty="0"/>
            </a:br>
            <a:r>
              <a:rPr lang="en-US" sz="1800" dirty="0"/>
              <a:t>Medical Director of POCT, Brigham and Women’s Hospital, Boston, 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6AC7CF-53B2-4687-9B9E-1554E54FE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09797"/>
            <a:ext cx="7662238" cy="1119203"/>
          </a:xfrm>
          <a:prstGeom prst="rect">
            <a:avLst/>
          </a:prstGeom>
        </p:spPr>
      </p:pic>
      <p:pic>
        <p:nvPicPr>
          <p:cNvPr id="3" name="Picture 2" descr="A picture containing person, wall, indoor, clothing&#10;&#10;Description automatically generated">
            <a:extLst>
              <a:ext uri="{FF2B5EF4-FFF2-40B4-BE49-F238E27FC236}">
                <a16:creationId xmlns:a16="http://schemas.microsoft.com/office/drawing/2014/main" id="{CFEF3C70-15BB-4C03-B2D7-D23220E59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666" y="3004457"/>
            <a:ext cx="2324668" cy="273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06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B682C-BA6D-450F-BF9B-56D2E70D0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 of Applied Laboratory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B937F-22E8-48EB-ADEB-8ECFFF754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Reports</a:t>
            </a:r>
          </a:p>
          <a:p>
            <a:r>
              <a:rPr lang="en-US" dirty="0"/>
              <a:t>Focused Reports</a:t>
            </a:r>
          </a:p>
          <a:p>
            <a:r>
              <a:rPr lang="en-US" dirty="0"/>
              <a:t>Laboratory Reflections</a:t>
            </a:r>
          </a:p>
          <a:p>
            <a:r>
              <a:rPr lang="en-US" dirty="0"/>
              <a:t>Mini-Review &amp; Review</a:t>
            </a:r>
          </a:p>
          <a:p>
            <a:r>
              <a:rPr lang="en-US" dirty="0"/>
              <a:t>Point/Counterpoint</a:t>
            </a:r>
          </a:p>
          <a:p>
            <a:r>
              <a:rPr lang="en-US" dirty="0"/>
              <a:t>Editorial</a:t>
            </a:r>
          </a:p>
          <a:p>
            <a:r>
              <a:rPr lang="en-US" dirty="0"/>
              <a:t>Special reports</a:t>
            </a:r>
          </a:p>
          <a:p>
            <a:pPr lvl="1"/>
            <a:r>
              <a:rPr lang="en-US" dirty="0"/>
              <a:t>AACC Academy Guidance Documents</a:t>
            </a:r>
          </a:p>
          <a:p>
            <a:pPr lvl="1"/>
            <a:r>
              <a:rPr lang="en-US" dirty="0"/>
              <a:t>SYCL Salary Survey</a:t>
            </a:r>
          </a:p>
          <a:p>
            <a:r>
              <a:rPr lang="en-US" dirty="0"/>
              <a:t>Research or Scientific Article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20230-4EFC-4D46-85F3-638F6A5B17BF}"/>
              </a:ext>
            </a:extLst>
          </p:cNvPr>
          <p:cNvSpPr/>
          <p:nvPr/>
        </p:nvSpPr>
        <p:spPr>
          <a:xfrm>
            <a:off x="8806533" y="5727228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https://academic.oup.com/jalm</a:t>
            </a:r>
            <a:endParaRPr lang="en-US"/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82B3366A-2726-46A5-9A97-E253F1334631}"/>
              </a:ext>
            </a:extLst>
          </p:cNvPr>
          <p:cNvSpPr/>
          <p:nvPr/>
        </p:nvSpPr>
        <p:spPr>
          <a:xfrm rot="5400000">
            <a:off x="7297925" y="3086516"/>
            <a:ext cx="1652087" cy="3464270"/>
          </a:xfrm>
          <a:prstGeom prst="notchedRightArrow">
            <a:avLst>
              <a:gd name="adj1" fmla="val 72183"/>
              <a:gd name="adj2" fmla="val 5413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2DFFE2-9503-431B-B1B9-9361C5EF887F}"/>
              </a:ext>
            </a:extLst>
          </p:cNvPr>
          <p:cNvGrpSpPr/>
          <p:nvPr/>
        </p:nvGrpSpPr>
        <p:grpSpPr>
          <a:xfrm>
            <a:off x="6963531" y="1680790"/>
            <a:ext cx="2320876" cy="1258240"/>
            <a:chOff x="6963531" y="1761951"/>
            <a:chExt cx="2320876" cy="1060704"/>
          </a:xfr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  <a:tileRect/>
          </a:gradFill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950B747D-2981-4C3A-9408-AB3F1E124D78}"/>
                </a:ext>
              </a:extLst>
            </p:cNvPr>
            <p:cNvSpPr/>
            <p:nvPr/>
          </p:nvSpPr>
          <p:spPr>
            <a:xfrm rot="5400000">
              <a:off x="7593617" y="1131865"/>
              <a:ext cx="1060704" cy="2320876"/>
            </a:xfrm>
            <a:prstGeom prst="chevr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28885B-34BD-492A-8098-E4F23A64FC9E}"/>
                </a:ext>
              </a:extLst>
            </p:cNvPr>
            <p:cNvSpPr txBox="1"/>
            <p:nvPr/>
          </p:nvSpPr>
          <p:spPr>
            <a:xfrm>
              <a:off x="7619152" y="2327586"/>
              <a:ext cx="1009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Training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7BC9F8C-DE88-43C5-A28A-457C6A8E270E}"/>
              </a:ext>
            </a:extLst>
          </p:cNvPr>
          <p:cNvGrpSpPr/>
          <p:nvPr/>
        </p:nvGrpSpPr>
        <p:grpSpPr>
          <a:xfrm>
            <a:off x="6963531" y="2463473"/>
            <a:ext cx="2320876" cy="1258240"/>
            <a:chOff x="6963531" y="2587088"/>
            <a:chExt cx="2320876" cy="1060704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281F3862-57BC-4E20-9692-C86589560833}"/>
                </a:ext>
              </a:extLst>
            </p:cNvPr>
            <p:cNvSpPr/>
            <p:nvPr/>
          </p:nvSpPr>
          <p:spPr>
            <a:xfrm rot="5400000">
              <a:off x="7593617" y="1957002"/>
              <a:ext cx="1060704" cy="2320876"/>
            </a:xfrm>
            <a:prstGeom prst="chevron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BA4D1E-0189-4E9D-A10A-DDDDCF5612D9}"/>
                </a:ext>
              </a:extLst>
            </p:cNvPr>
            <p:cNvSpPr txBox="1"/>
            <p:nvPr/>
          </p:nvSpPr>
          <p:spPr>
            <a:xfrm>
              <a:off x="7395661" y="3086965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Early-Career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3419735-9D7D-4C51-A705-897982B1F8B9}"/>
              </a:ext>
            </a:extLst>
          </p:cNvPr>
          <p:cNvSpPr txBox="1"/>
          <p:nvPr/>
        </p:nvSpPr>
        <p:spPr>
          <a:xfrm>
            <a:off x="6889112" y="464725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Established Research </a:t>
            </a:r>
            <a:br>
              <a:rPr lang="en-US" dirty="0"/>
            </a:br>
            <a:r>
              <a:rPr lang="en-US" dirty="0"/>
              <a:t>and Expertise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DF5ABE-31EB-4B1C-89F3-88F5D5C46C5B}"/>
              </a:ext>
            </a:extLst>
          </p:cNvPr>
          <p:cNvGrpSpPr/>
          <p:nvPr/>
        </p:nvGrpSpPr>
        <p:grpSpPr>
          <a:xfrm>
            <a:off x="6963531" y="3246157"/>
            <a:ext cx="2320876" cy="1258240"/>
            <a:chOff x="6963531" y="3327318"/>
            <a:chExt cx="2320876" cy="1060704"/>
          </a:xfrm>
        </p:grpSpPr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16A0FDA3-B69F-40E9-9929-1D4B93A35A84}"/>
                </a:ext>
              </a:extLst>
            </p:cNvPr>
            <p:cNvSpPr/>
            <p:nvPr/>
          </p:nvSpPr>
          <p:spPr>
            <a:xfrm rot="5400000">
              <a:off x="7593617" y="2697232"/>
              <a:ext cx="1060704" cy="2320876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9B12C2-DEFC-424F-9388-9F2754BCA3AA}"/>
                </a:ext>
              </a:extLst>
            </p:cNvPr>
            <p:cNvSpPr txBox="1"/>
            <p:nvPr/>
          </p:nvSpPr>
          <p:spPr>
            <a:xfrm>
              <a:off x="7474039" y="384025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Mid-Career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9757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4ED84-BA67-487A-8E97-EF3D934F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author citation h-index?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B2CB6-E519-41FF-8F05-8909E33D8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47857" cy="4351338"/>
          </a:xfrm>
        </p:spPr>
        <p:txBody>
          <a:bodyPr/>
          <a:lstStyle/>
          <a:p>
            <a:r>
              <a:rPr lang="en-US" dirty="0"/>
              <a:t>Author-level metric that measures the number and citation impact of the publications of a scientist or scholar; used in the assessment of performance for professional advancement</a:t>
            </a:r>
          </a:p>
          <a:p>
            <a:r>
              <a:rPr lang="en-US" dirty="0"/>
              <a:t>The </a:t>
            </a:r>
            <a:r>
              <a:rPr lang="en-US" i="1" dirty="0"/>
              <a:t>h</a:t>
            </a:r>
            <a:r>
              <a:rPr lang="en-US" dirty="0"/>
              <a:t>-index is defined as the maximum value of </a:t>
            </a:r>
            <a:r>
              <a:rPr lang="en-US" i="1" dirty="0"/>
              <a:t>h: </a:t>
            </a:r>
            <a:r>
              <a:rPr lang="en-US" dirty="0"/>
              <a:t>the number of papers </a:t>
            </a:r>
            <a:r>
              <a:rPr lang="en-US" i="1" dirty="0"/>
              <a:t>h</a:t>
            </a:r>
            <a:r>
              <a:rPr lang="en-US" dirty="0"/>
              <a:t> with a citation number ≥</a:t>
            </a:r>
            <a:r>
              <a:rPr lang="en-US" i="1" dirty="0"/>
              <a:t>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The elusive omni-channel retail balance in digital transformation - two  exemplars of what happens when it goes wrong">
            <a:extLst>
              <a:ext uri="{FF2B5EF4-FFF2-40B4-BE49-F238E27FC236}">
                <a16:creationId xmlns:a16="http://schemas.microsoft.com/office/drawing/2014/main" id="{5B95EFBD-413C-45BB-9299-13E104B7B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163" y="3915145"/>
            <a:ext cx="2646345" cy="179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9EB8CB-3F1D-42FE-922D-768047113433}"/>
              </a:ext>
            </a:extLst>
          </p:cNvPr>
          <p:cNvSpPr txBox="1"/>
          <p:nvPr/>
        </p:nvSpPr>
        <p:spPr>
          <a:xfrm>
            <a:off x="2286808" y="426104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D73496-F04A-48D8-AB2A-28D31FCEF426}"/>
              </a:ext>
            </a:extLst>
          </p:cNvPr>
          <p:cNvSpPr txBox="1"/>
          <p:nvPr/>
        </p:nvSpPr>
        <p:spPr>
          <a:xfrm>
            <a:off x="4983836" y="4730863"/>
            <a:ext cx="17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Quality/Visibility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AD7D01-F891-4DC1-8595-8182CDC4D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225" y="2213772"/>
            <a:ext cx="3544077" cy="35753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79427F-0FFA-4056-9A9D-4657A3E8D460}"/>
              </a:ext>
            </a:extLst>
          </p:cNvPr>
          <p:cNvSpPr txBox="1"/>
          <p:nvPr/>
        </p:nvSpPr>
        <p:spPr>
          <a:xfrm>
            <a:off x="8307415" y="5818909"/>
            <a:ext cx="3797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Schreiber and </a:t>
            </a:r>
            <a:r>
              <a:rPr lang="en-US" sz="1400" dirty="0" err="1"/>
              <a:t>Giustini</a:t>
            </a:r>
            <a:r>
              <a:rPr lang="en-US" sz="1400" dirty="0"/>
              <a:t> AJCP2019;151:286-91</a:t>
            </a:r>
          </a:p>
        </p:txBody>
      </p:sp>
    </p:spTree>
    <p:extLst>
      <p:ext uri="{BB962C8B-B14F-4D97-AF65-F5344CB8AC3E}">
        <p14:creationId xmlns:p14="http://schemas.microsoft.com/office/powerpoint/2010/main" val="174490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nical Chemistry Trainee Council">
            <a:extLst>
              <a:ext uri="{FF2B5EF4-FFF2-40B4-BE49-F238E27FC236}">
                <a16:creationId xmlns:a16="http://schemas.microsoft.com/office/drawing/2014/main" id="{854E58C3-6557-434C-9847-D9A99B169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4" t="18450" r="36109" b="11477"/>
          <a:stretch/>
        </p:blipFill>
        <p:spPr bwMode="auto">
          <a:xfrm>
            <a:off x="1223057" y="915807"/>
            <a:ext cx="5489750" cy="22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5B2331E-0FFE-4304-8639-82FC75B9E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428" y="1692275"/>
            <a:ext cx="2117257" cy="29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3">
            <a:extLst>
              <a:ext uri="{FF2B5EF4-FFF2-40B4-BE49-F238E27FC236}">
                <a16:creationId xmlns:a16="http://schemas.microsoft.com/office/drawing/2014/main" id="{10557371-2877-DA4C-B30E-AD707E592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3057" y="3347393"/>
            <a:ext cx="9144000" cy="2724634"/>
          </a:xfrm>
        </p:spPr>
        <p:txBody>
          <a:bodyPr>
            <a:noAutofit/>
          </a:bodyPr>
          <a:lstStyle/>
          <a:p>
            <a:r>
              <a:rPr lang="en-US" dirty="0"/>
              <a:t>Joe Wiencek, PhD</a:t>
            </a:r>
          </a:p>
          <a:p>
            <a:r>
              <a:rPr lang="en-US" sz="1800" dirty="0"/>
              <a:t>CCTC Coordinating Committee</a:t>
            </a:r>
          </a:p>
          <a:p>
            <a:endParaRPr lang="en-US" sz="1800" dirty="0"/>
          </a:p>
          <a:p>
            <a:r>
              <a:rPr lang="en-US" sz="1800" dirty="0"/>
              <a:t>Assistant Professor of Pathology, Microbiology and Immunology</a:t>
            </a:r>
          </a:p>
          <a:p>
            <a:r>
              <a:rPr lang="en-US" sz="1800" dirty="0"/>
              <a:t>Vanderbilt University School of Medicine</a:t>
            </a:r>
          </a:p>
          <a:p>
            <a:r>
              <a:rPr lang="en-US" sz="1800" dirty="0"/>
              <a:t>Medical Director, Core Clinical Chemistry and Associate Medical Director, POCT </a:t>
            </a:r>
          </a:p>
          <a:p>
            <a:r>
              <a:rPr lang="en-US" sz="1800" dirty="0"/>
              <a:t>Vanderbilt University Medical Center, Nashville, TN</a:t>
            </a:r>
          </a:p>
        </p:txBody>
      </p:sp>
    </p:spTree>
    <p:extLst>
      <p:ext uri="{BB962C8B-B14F-4D97-AF65-F5344CB8AC3E}">
        <p14:creationId xmlns:p14="http://schemas.microsoft.com/office/powerpoint/2010/main" val="3883572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BFA6E9-0433-482C-B9DE-15968B917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533300"/>
            <a:ext cx="5157787" cy="823912"/>
          </a:xfrm>
        </p:spPr>
        <p:txBody>
          <a:bodyPr/>
          <a:lstStyle/>
          <a:p>
            <a:r>
              <a:rPr lang="en-US"/>
              <a:t>Laboratory Reflections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4B9A32-932A-48FC-809F-27D6ECFCC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357212"/>
            <a:ext cx="5157787" cy="4832451"/>
          </a:xfrm>
        </p:spPr>
        <p:txBody>
          <a:bodyPr>
            <a:noAutofit/>
          </a:bodyPr>
          <a:lstStyle/>
          <a:p>
            <a:r>
              <a:rPr lang="en-US" sz="2000" b="1" dirty="0"/>
              <a:t>Technical Tips: </a:t>
            </a:r>
            <a:r>
              <a:rPr lang="en-US" sz="2000" dirty="0"/>
              <a:t>practical solutions to technical challenges and unmet needs</a:t>
            </a:r>
          </a:p>
          <a:p>
            <a:r>
              <a:rPr lang="en-US" sz="2000" b="1" dirty="0"/>
              <a:t>Pay it Forward: </a:t>
            </a:r>
            <a:r>
              <a:rPr lang="en-US" sz="2000" dirty="0"/>
              <a:t>advice, experience, and resources for mentoring, training, teaching, having visitors in your laboratory, and contact with others in the field. </a:t>
            </a:r>
          </a:p>
          <a:p>
            <a:r>
              <a:rPr lang="en-US" sz="2000" b="1" dirty="0"/>
              <a:t>Professional Insights: </a:t>
            </a:r>
            <a:r>
              <a:rPr lang="en-US" sz="2000" dirty="0"/>
              <a:t>contributions from forward-thinking individuals in the field who wish to share their vision, intuitions, experience, and perceptions in lab med</a:t>
            </a:r>
          </a:p>
          <a:p>
            <a:r>
              <a:rPr lang="en-US" sz="2000" dirty="0" err="1"/>
              <a:t>Vathany</a:t>
            </a:r>
            <a:r>
              <a:rPr lang="en-US" sz="2000" dirty="0"/>
              <a:t> </a:t>
            </a:r>
            <a:r>
              <a:rPr lang="en-US" sz="2000" dirty="0" err="1"/>
              <a:t>Kulasingam</a:t>
            </a:r>
            <a:r>
              <a:rPr lang="en-US" sz="2000" dirty="0"/>
              <a:t> (</a:t>
            </a:r>
            <a:r>
              <a:rPr lang="en-US" sz="2000" dirty="0">
                <a:hlinkClick r:id="rId3"/>
              </a:rPr>
              <a:t>Dr.Vathany.Kulasingam@uhn.ca</a:t>
            </a:r>
            <a:r>
              <a:rPr lang="en-US" sz="2000" dirty="0"/>
              <a:t>)</a:t>
            </a:r>
          </a:p>
          <a:p>
            <a:endParaRPr lang="en-US" sz="2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A03C53-CE6A-4C13-8846-47DFEBD82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533300"/>
            <a:ext cx="5183188" cy="823912"/>
          </a:xfrm>
        </p:spPr>
        <p:txBody>
          <a:bodyPr/>
          <a:lstStyle/>
          <a:p>
            <a:r>
              <a:rPr lang="en-US"/>
              <a:t>Mini-Review/Review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04C6F93-8505-4A24-9C9E-59268144F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357212"/>
            <a:ext cx="5183188" cy="4832451"/>
          </a:xfrm>
        </p:spPr>
        <p:txBody>
          <a:bodyPr>
            <a:noAutofit/>
          </a:bodyPr>
          <a:lstStyle/>
          <a:p>
            <a:r>
              <a:rPr lang="en-US" sz="2000" b="1"/>
              <a:t>Mini-Reviews: </a:t>
            </a:r>
            <a:r>
              <a:rPr lang="en-US" sz="2000"/>
              <a:t>intended to provide a general overview of a topic. Basic information is provided, along with selected references that can aid the reader in obtaining additional information about the subject. </a:t>
            </a:r>
          </a:p>
          <a:p>
            <a:r>
              <a:rPr lang="en-US" sz="2000" b="1"/>
              <a:t>Reviews: </a:t>
            </a:r>
            <a:r>
              <a:rPr lang="en-US" sz="2000"/>
              <a:t>intended to provide comprehensive coverage of a topic, including background clinical or analytical information, the relevance and importance of the subject matter, and potential future directions.</a:t>
            </a:r>
          </a:p>
          <a:p>
            <a:r>
              <a:rPr lang="en-US" sz="2000"/>
              <a:t>Deb French (</a:t>
            </a:r>
            <a:r>
              <a:rPr lang="en-US" sz="2000">
                <a:hlinkClick r:id="rId4"/>
              </a:rPr>
              <a:t>Deborah.French@ucsf.edu</a:t>
            </a:r>
            <a:r>
              <a:rPr lang="en-US" sz="2000"/>
              <a:t>)</a:t>
            </a:r>
          </a:p>
          <a:p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281C25-D556-4AFE-BFED-725D312B7E48}"/>
              </a:ext>
            </a:extLst>
          </p:cNvPr>
          <p:cNvSpPr/>
          <p:nvPr/>
        </p:nvSpPr>
        <p:spPr>
          <a:xfrm>
            <a:off x="2726987" y="5683665"/>
            <a:ext cx="9238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>
                <a:hlinkClick r:id="rId5"/>
              </a:rPr>
              <a:t>https://academic.oup.com/jalm/pages/general_instructions#Types%20of%20Submissions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24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693E963-A895-47DA-974C-677CE31F2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2725220"/>
          </a:xfrm>
        </p:spPr>
        <p:txBody>
          <a:bodyPr>
            <a:normAutofit/>
          </a:bodyPr>
          <a:lstStyle/>
          <a:p>
            <a:r>
              <a:rPr lang="en-US" sz="2600" dirty="0"/>
              <a:t>Joe El-Khoury, PhD, DABCC, FAACC</a:t>
            </a:r>
          </a:p>
          <a:p>
            <a:r>
              <a:rPr lang="en-US" sz="1800" dirty="0"/>
              <a:t>Associate Editor, Social Media Editor, </a:t>
            </a:r>
            <a:r>
              <a:rPr lang="en-US" sz="1800" i="1" dirty="0"/>
              <a:t>Clinical Chemistry</a:t>
            </a:r>
          </a:p>
          <a:p>
            <a:endParaRPr lang="en-US" sz="1800" i="1" dirty="0"/>
          </a:p>
          <a:p>
            <a:r>
              <a:rPr lang="en-US" sz="1800" dirty="0"/>
              <a:t>Associate Professor of Laboratory Medicine, Yale School of Medicine</a:t>
            </a:r>
          </a:p>
          <a:p>
            <a:r>
              <a:rPr lang="en-US" sz="1800" dirty="0"/>
              <a:t>Director, Clinical Chemistry Laboratory, Yale-New Haven Health</a:t>
            </a:r>
          </a:p>
          <a:p>
            <a:r>
              <a:rPr lang="en-US" sz="1800" dirty="0"/>
              <a:t>Co-Director, Clinical Chemistry Fellowship Program, YNHH</a:t>
            </a:r>
          </a:p>
          <a:p>
            <a:r>
              <a:rPr lang="en-US" sz="1800" dirty="0"/>
              <a:t>@ClinChemJoe</a:t>
            </a:r>
          </a:p>
          <a:p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BEFFA5-8D75-4F2B-995A-D65ACA87C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556"/>
          <a:stretch/>
        </p:blipFill>
        <p:spPr>
          <a:xfrm>
            <a:off x="1524000" y="1859310"/>
            <a:ext cx="6374004" cy="138683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ABA59781-FA5A-46C2-8490-AB206AFB2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670" y="1216502"/>
            <a:ext cx="2101781" cy="315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369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9B69-FCB5-4A71-8BCD-3A3E9E2E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3D908-0C6A-405F-AEA6-7BF65C50A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Letter to the editor</a:t>
            </a:r>
          </a:p>
          <a:p>
            <a:r>
              <a:rPr lang="en-US"/>
              <a:t>Clinical Chemist</a:t>
            </a:r>
          </a:p>
          <a:p>
            <a:pPr lvl="1"/>
            <a:r>
              <a:rPr lang="en-US"/>
              <a:t>News and Views</a:t>
            </a:r>
          </a:p>
          <a:p>
            <a:pPr lvl="1"/>
            <a:r>
              <a:rPr lang="en-US"/>
              <a:t>Unveiling the right side</a:t>
            </a:r>
          </a:p>
          <a:p>
            <a:pPr lvl="1"/>
            <a:r>
              <a:rPr lang="en-US"/>
              <a:t>What’s your guess</a:t>
            </a:r>
          </a:p>
          <a:p>
            <a:pPr lvl="1"/>
            <a:r>
              <a:rPr lang="en-US"/>
              <a:t>Genetic metabolic series</a:t>
            </a:r>
          </a:p>
          <a:p>
            <a:pPr lvl="1"/>
            <a:r>
              <a:rPr lang="en-US"/>
              <a:t>Clinical toxicology series</a:t>
            </a:r>
          </a:p>
          <a:p>
            <a:r>
              <a:rPr lang="en-US"/>
              <a:t>Clinical Case Studies</a:t>
            </a:r>
          </a:p>
          <a:p>
            <a:r>
              <a:rPr lang="en-US"/>
              <a:t>Q&amp;As</a:t>
            </a:r>
          </a:p>
          <a:p>
            <a:r>
              <a:rPr lang="en-US"/>
              <a:t>Research or Scientific Article 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2EBB3D-AE7E-4263-9D99-791C529D2C95}"/>
              </a:ext>
            </a:extLst>
          </p:cNvPr>
          <p:cNvSpPr/>
          <p:nvPr/>
        </p:nvSpPr>
        <p:spPr>
          <a:xfrm>
            <a:off x="8331764" y="5686084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2"/>
              </a:rPr>
              <a:t>https://academic.oup.com/clinchem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69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CE434E-A70F-42C7-8C66-2B762E478C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F75D69F-E410-46B0-ACF0-F645C5CAB4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Danyel</a:t>
            </a:r>
            <a:r>
              <a:rPr lang="en-US" dirty="0"/>
              <a:t> Tacker, PhD, D(ABCC) (again </a:t>
            </a:r>
            <a:r>
              <a:rPr lang="en-US" dirty="0">
                <a:sym typeface="Wingdings" panose="05000000000000000000" pitchFamily="2" charset="2"/>
              </a:rPr>
              <a:t>)</a:t>
            </a:r>
            <a:endParaRPr lang="en-US" dirty="0"/>
          </a:p>
          <a:p>
            <a:r>
              <a:rPr lang="en-US" sz="1800" dirty="0"/>
              <a:t>Associate Clinical Professor of Pathology, West Virginia University</a:t>
            </a:r>
          </a:p>
          <a:p>
            <a:r>
              <a:rPr lang="en-US" sz="1800" dirty="0"/>
              <a:t>Section Director, Chemistry &amp; Clinical Mass Spectrometry Laboratories</a:t>
            </a:r>
            <a:br>
              <a:rPr lang="en-US" sz="1800" dirty="0"/>
            </a:br>
            <a:r>
              <a:rPr lang="en-US" sz="1800" dirty="0"/>
              <a:t>CLIA Director, Blood-Gas Testing/Laboratory</a:t>
            </a:r>
            <a:br>
              <a:rPr lang="en-US" sz="1800" dirty="0"/>
            </a:br>
            <a:r>
              <a:rPr lang="en-US" sz="1800" dirty="0"/>
              <a:t>WVU Hospital, Morgantown, WV</a:t>
            </a:r>
          </a:p>
          <a:p>
            <a:r>
              <a:rPr lang="en-US" sz="1800" dirty="0"/>
              <a:t>CLIA Director, Laboratory</a:t>
            </a:r>
            <a:br>
              <a:rPr lang="en-US" sz="1800" dirty="0"/>
            </a:br>
            <a:r>
              <a:rPr lang="en-US" sz="1800" dirty="0"/>
              <a:t>WVU Hospitals Fairmont Medical Center, Fairmont, WV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D66903-5523-4D70-9BAB-FEFDD2343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4" b="17332"/>
          <a:stretch/>
        </p:blipFill>
        <p:spPr>
          <a:xfrm>
            <a:off x="1524000" y="2076402"/>
            <a:ext cx="7559040" cy="1525636"/>
          </a:xfrm>
          <a:prstGeom prst="rect">
            <a:avLst/>
          </a:prstGeom>
        </p:spPr>
      </p:pic>
      <p:pic>
        <p:nvPicPr>
          <p:cNvPr id="7" name="Picture 2" descr="Tacker">
            <a:extLst>
              <a:ext uri="{FF2B5EF4-FFF2-40B4-BE49-F238E27FC236}">
                <a16:creationId xmlns:a16="http://schemas.microsoft.com/office/drawing/2014/main" id="{E3BA3BB0-B7DB-4CA4-BF78-6790915B5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740" y="2959989"/>
            <a:ext cx="2220519" cy="277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265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7E697F-5140-4E7B-AF40-1760E848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AACC/NEJM Knowledge</a:t>
            </a:r>
            <a:r>
              <a:rPr lang="en-US" baseline="30000"/>
              <a:t>+</a:t>
            </a:r>
            <a:r>
              <a:rPr lang="en-US"/>
              <a:t> Learning Lab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18E062-B9F8-4CFF-9210-266ABF9D0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Partnership between AACC, </a:t>
            </a:r>
            <a:r>
              <a:rPr lang="en-US" i="1"/>
              <a:t>NEJM</a:t>
            </a:r>
            <a:r>
              <a:rPr lang="en-US"/>
              <a:t>, and Area9</a:t>
            </a:r>
          </a:p>
          <a:p>
            <a:r>
              <a:rPr lang="en-US"/>
              <a:t>Online, adaptive learning platform for phone, tablet, or “PC”-based learning</a:t>
            </a:r>
          </a:p>
          <a:p>
            <a:r>
              <a:rPr lang="en-US"/>
              <a:t>Originally a subscription-based model – now FREE, starting in 2021</a:t>
            </a:r>
          </a:p>
          <a:p>
            <a:r>
              <a:rPr lang="en-US"/>
              <a:t>Modules (courses) to be linked to upcoming </a:t>
            </a:r>
            <a:r>
              <a:rPr lang="en-US" i="1" err="1"/>
              <a:t>Tietz</a:t>
            </a:r>
            <a:r>
              <a:rPr lang="en-US"/>
              <a:t> revision</a:t>
            </a:r>
          </a:p>
          <a:p>
            <a:r>
              <a:rPr lang="en-US"/>
              <a:t>Areas of focus include: Chemistry, Molecular Diagnostics, Heme/</a:t>
            </a:r>
            <a:r>
              <a:rPr lang="en-US" err="1"/>
              <a:t>Coag</a:t>
            </a:r>
            <a:r>
              <a:rPr lang="en-US"/>
              <a:t>, Microbiology, Clinical Immunology</a:t>
            </a:r>
          </a:p>
          <a:p>
            <a:r>
              <a:rPr lang="en-US"/>
              <a:t>Join our pool of authors and reviewers! [Revise existing modules, create new ones, test…]</a:t>
            </a:r>
          </a:p>
          <a:p>
            <a:r>
              <a:rPr lang="en-US"/>
              <a:t>Connect via </a:t>
            </a:r>
            <a:r>
              <a:rPr lang="en-US">
                <a:hlinkClick r:id="rId2"/>
              </a:rPr>
              <a:t>learninglabsupport@area9.dk</a:t>
            </a:r>
            <a:r>
              <a:rPr lang="en-US"/>
              <a:t>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0873C9-72D4-42CA-9581-5F87399C2986}"/>
              </a:ext>
            </a:extLst>
          </p:cNvPr>
          <p:cNvSpPr/>
          <p:nvPr/>
        </p:nvSpPr>
        <p:spPr>
          <a:xfrm>
            <a:off x="6096000" y="589996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>
                <a:hlinkClick r:id="rId3"/>
              </a:rPr>
              <a:t>https://knowledgeplus.nejm.org/partner-programs/aacc-learning-lab/</a:t>
            </a:r>
            <a:r>
              <a:rPr lang="en-US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8310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4AC0F-BB23-40D8-8EEC-292AF695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0072" cy="1325563"/>
          </a:xfrm>
        </p:spPr>
        <p:txBody>
          <a:bodyPr/>
          <a:lstStyle/>
          <a:p>
            <a:r>
              <a:rPr lang="en-US" dirty="0"/>
              <a:t>Interested in getting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3F67E-53CB-47BB-92F2-61266D690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4755D-1E4D-4671-86E2-E6E8C925D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126" y="20548"/>
            <a:ext cx="450387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FABFB7-86AF-407D-946E-C6B914A2D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501" y="1830298"/>
            <a:ext cx="2595501" cy="46625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20815D-8464-47F0-AFA9-362B4F0CF105}"/>
              </a:ext>
            </a:extLst>
          </p:cNvPr>
          <p:cNvSpPr/>
          <p:nvPr/>
        </p:nvSpPr>
        <p:spPr>
          <a:xfrm>
            <a:off x="1846054" y="4640263"/>
            <a:ext cx="1466490" cy="346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C223B7-8E7B-4862-934F-9E2D08A55D37}"/>
              </a:ext>
            </a:extLst>
          </p:cNvPr>
          <p:cNvCxnSpPr/>
          <p:nvPr/>
        </p:nvCxnSpPr>
        <p:spPr>
          <a:xfrm>
            <a:off x="527606" y="3036498"/>
            <a:ext cx="1318448" cy="6211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4F109E-BADB-44B3-BC32-2E8F464740D2}"/>
              </a:ext>
            </a:extLst>
          </p:cNvPr>
          <p:cNvCxnSpPr>
            <a:endCxn id="7" idx="1"/>
          </p:cNvCxnSpPr>
          <p:nvPr/>
        </p:nvCxnSpPr>
        <p:spPr>
          <a:xfrm flipV="1">
            <a:off x="527606" y="4813540"/>
            <a:ext cx="1318448" cy="7246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4BAEBB5-34BB-423C-9849-CA8A67D0B2C5}"/>
              </a:ext>
            </a:extLst>
          </p:cNvPr>
          <p:cNvSpPr/>
          <p:nvPr/>
        </p:nvSpPr>
        <p:spPr>
          <a:xfrm>
            <a:off x="6314537" y="1280714"/>
            <a:ext cx="1466490" cy="346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2C5423-15D9-4192-B00D-7465523109B1}"/>
              </a:ext>
            </a:extLst>
          </p:cNvPr>
          <p:cNvCxnSpPr/>
          <p:nvPr/>
        </p:nvCxnSpPr>
        <p:spPr>
          <a:xfrm flipV="1">
            <a:off x="5009875" y="1453991"/>
            <a:ext cx="1318448" cy="7246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229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45F29-F41B-4364-BA05-60153F36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2B5D5-7488-48EE-AAFD-D51BB0DA3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060"/>
            <a:ext cx="10515600" cy="46789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The Importance of Saying Thank You">
            <a:extLst>
              <a:ext uri="{FF2B5EF4-FFF2-40B4-BE49-F238E27FC236}">
                <a16:creationId xmlns:a16="http://schemas.microsoft.com/office/drawing/2014/main" id="{7E3D366F-72AB-441D-AB84-A05764033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733" y="1835226"/>
            <a:ext cx="5630533" cy="352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1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637E5-4181-418C-83BD-E12A0B43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Chemistry Trainee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91EB6-5740-4F9D-A8F4-3F0AF1C14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4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Resources/opportunities to discuss today</a:t>
            </a:r>
          </a:p>
          <a:p>
            <a:pPr lvl="1"/>
            <a:r>
              <a:rPr lang="en-US" dirty="0"/>
              <a:t>Clinical Chemistry Guide to Scientific Writing</a:t>
            </a:r>
          </a:p>
          <a:p>
            <a:pPr lvl="1"/>
            <a:r>
              <a:rPr lang="en-US" dirty="0"/>
              <a:t>Clinical Chemistry Podcasts</a:t>
            </a:r>
          </a:p>
          <a:p>
            <a:pPr lvl="1"/>
            <a:r>
              <a:rPr lang="en-US" dirty="0"/>
              <a:t>The Journal Club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Other available learning resources</a:t>
            </a:r>
          </a:p>
          <a:p>
            <a:pPr lvl="1"/>
            <a:r>
              <a:rPr lang="en-US" dirty="0"/>
              <a:t>Pearls of Lab Medicine</a:t>
            </a:r>
          </a:p>
          <a:p>
            <a:pPr lvl="1"/>
            <a:r>
              <a:rPr lang="en-US" dirty="0"/>
              <a:t>Inspiring Minds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5F2FFA-9C0F-4165-BA3B-97013D17A488}"/>
              </a:ext>
            </a:extLst>
          </p:cNvPr>
          <p:cNvSpPr/>
          <p:nvPr/>
        </p:nvSpPr>
        <p:spPr>
          <a:xfrm>
            <a:off x="3014506" y="5758600"/>
            <a:ext cx="8973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2"/>
              </a:rPr>
              <a:t>https://www.aacc.org/science-and-research/clinical-chemistry-trainee-council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1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637E5-4181-418C-83BD-E12A0B43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4357" cy="1325563"/>
          </a:xfrm>
        </p:spPr>
        <p:txBody>
          <a:bodyPr/>
          <a:lstStyle/>
          <a:p>
            <a:r>
              <a:rPr lang="en-US" dirty="0"/>
              <a:t>Clinical Chemistry Guide to Scientific Writing</a:t>
            </a:r>
          </a:p>
        </p:txBody>
      </p:sp>
      <p:pic>
        <p:nvPicPr>
          <p:cNvPr id="1026" name="Picture 2" descr="Designing and Writing Scientific Research Papers: Thomas M. Annesley, With  contributions from Pamela Derish: 9781594251733: Amazon.com: Books">
            <a:extLst>
              <a:ext uri="{FF2B5EF4-FFF2-40B4-BE49-F238E27FC236}">
                <a16:creationId xmlns:a16="http://schemas.microsoft.com/office/drawing/2014/main" id="{186D74CA-03E3-A147-B35D-FF02F6538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1" y="1851454"/>
            <a:ext cx="2621590" cy="38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5C480C4-F97F-2148-82A9-E9F0B559C5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93"/>
          <a:stretch/>
        </p:blipFill>
        <p:spPr>
          <a:xfrm>
            <a:off x="3699869" y="2012220"/>
            <a:ext cx="8087123" cy="35306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746183-A201-D843-86A9-4477BA71F29E}"/>
              </a:ext>
            </a:extLst>
          </p:cNvPr>
          <p:cNvCxnSpPr>
            <a:cxnSpLocks/>
          </p:cNvCxnSpPr>
          <p:nvPr/>
        </p:nvCxnSpPr>
        <p:spPr>
          <a:xfrm flipH="1">
            <a:off x="5674290" y="2177456"/>
            <a:ext cx="659704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799B74-C5A6-E34C-9828-B2089A25C639}"/>
              </a:ext>
            </a:extLst>
          </p:cNvPr>
          <p:cNvCxnSpPr>
            <a:cxnSpLocks/>
          </p:cNvCxnSpPr>
          <p:nvPr/>
        </p:nvCxnSpPr>
        <p:spPr>
          <a:xfrm flipH="1">
            <a:off x="7718120" y="3870557"/>
            <a:ext cx="659704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6793B-C9EB-BB49-A4FC-B90E7284643C}"/>
              </a:ext>
            </a:extLst>
          </p:cNvPr>
          <p:cNvSpPr/>
          <p:nvPr/>
        </p:nvSpPr>
        <p:spPr>
          <a:xfrm>
            <a:off x="3014506" y="5758600"/>
            <a:ext cx="8973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4"/>
              </a:rPr>
              <a:t>https://www.aacc.org/science-and-research/clinical-chemistry-trainee-council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8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637E5-4181-418C-83BD-E12A0B43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 Club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FDEA68-F0A4-5943-AAD6-7C747424090B}"/>
              </a:ext>
            </a:extLst>
          </p:cNvPr>
          <p:cNvGrpSpPr/>
          <p:nvPr/>
        </p:nvGrpSpPr>
        <p:grpSpPr>
          <a:xfrm>
            <a:off x="1646093" y="1407401"/>
            <a:ext cx="8899814" cy="4708409"/>
            <a:chOff x="1554216" y="1407401"/>
            <a:chExt cx="8899814" cy="4708409"/>
          </a:xfrm>
        </p:grpSpPr>
        <p:sp>
          <p:nvSpPr>
            <p:cNvPr id="7" name="Content Placeholder 3">
              <a:extLst>
                <a:ext uri="{FF2B5EF4-FFF2-40B4-BE49-F238E27FC236}">
                  <a16:creationId xmlns:a16="http://schemas.microsoft.com/office/drawing/2014/main" id="{35447517-2B79-AB40-9DAA-769191ABFB03}"/>
                </a:ext>
              </a:extLst>
            </p:cNvPr>
            <p:cNvSpPr txBox="1">
              <a:spLocks/>
            </p:cNvSpPr>
            <p:nvPr/>
          </p:nvSpPr>
          <p:spPr>
            <a:xfrm>
              <a:off x="5110134" y="1407402"/>
              <a:ext cx="5343896" cy="47084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rtlCol="0">
              <a:normAutofit fontScale="47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70000"/>
                <a:buFont typeface="Courier New"/>
                <a:buChar char="o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600" b="1" dirty="0"/>
            </a:p>
            <a:p>
              <a:pPr marL="0" indent="0">
                <a:buNone/>
              </a:pPr>
              <a:r>
                <a:rPr lang="en-US" sz="5100" b="1" dirty="0"/>
                <a:t>Association between SARS-CoV-2 Neutralizing Antibodies and Commercial Serological Assays</a:t>
              </a:r>
            </a:p>
            <a:p>
              <a:pPr marL="0" indent="0">
                <a:buNone/>
              </a:pPr>
              <a:endParaRPr lang="en-US" sz="4200" dirty="0"/>
            </a:p>
            <a:p>
              <a:pPr marL="0" indent="0">
                <a:buNone/>
              </a:pPr>
              <a:r>
                <a:rPr lang="en-US" sz="4200" dirty="0">
                  <a:latin typeface="Arial" pitchFamily="34" charset="0"/>
                  <a:cs typeface="Arial" pitchFamily="34" charset="0"/>
                </a:rPr>
                <a:t>M.S. Tang, J.B. Case, C.E. Franks, R.E. Chen, N.W. Anderson, J.P. Henderson, M.S. Diamond, A.M. Gronowski, C.W. Farnsworth</a:t>
              </a:r>
            </a:p>
            <a:p>
              <a:pPr marL="0" indent="0">
                <a:buNone/>
              </a:pPr>
              <a:endParaRPr lang="en-US" sz="4200" dirty="0">
                <a:latin typeface="Arial" pitchFamily="34" charset="0"/>
                <a:cs typeface="Arial" pitchFamily="34" charset="0"/>
              </a:endParaRPr>
            </a:p>
            <a:p>
              <a:pPr marL="0" indent="0">
                <a:buFont typeface="Arial" charset="0"/>
                <a:buNone/>
                <a:defRPr/>
              </a:pPr>
              <a:r>
                <a:rPr lang="en-US" sz="4200" dirty="0">
                  <a:latin typeface="Arial" pitchFamily="34" charset="0"/>
                  <a:cs typeface="Arial" pitchFamily="34" charset="0"/>
                </a:rPr>
                <a:t>December 2020</a:t>
              </a:r>
              <a:endParaRPr lang="en-US" sz="4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>
                <a:buFont typeface="Arial" pitchFamily="34" charset="0"/>
                <a:buNone/>
                <a:defRPr/>
              </a:pPr>
              <a:endParaRPr lang="en-US" sz="4200" dirty="0">
                <a:latin typeface="Arial" pitchFamily="34" charset="0"/>
                <a:cs typeface="Arial" pitchFamily="34" charset="0"/>
              </a:endParaRPr>
            </a:p>
            <a:p>
              <a:pPr marL="0" indent="0">
                <a:buFont typeface="Arial" pitchFamily="34" charset="0"/>
                <a:buNone/>
                <a:defRPr/>
              </a:pPr>
              <a:r>
                <a:rPr lang="en-US" sz="3600" dirty="0">
                  <a:hlinkClick r:id="rId2"/>
                </a:rPr>
                <a:t>https://doi.org/10.1093/clinchem/hvaa211</a:t>
              </a:r>
              <a:endParaRPr lang="en-US" sz="3600" dirty="0"/>
            </a:p>
            <a:p>
              <a:pPr marL="0" indent="0">
                <a:buFont typeface="Arial" pitchFamily="34" charset="0"/>
                <a:buNone/>
                <a:defRPr/>
              </a:pPr>
              <a:endParaRPr lang="en-US" sz="4200" dirty="0">
                <a:latin typeface="Arial" pitchFamily="34" charset="0"/>
                <a:cs typeface="Arial" pitchFamily="34" charset="0"/>
              </a:endParaRPr>
            </a:p>
            <a:p>
              <a:pPr marL="0" indent="0">
                <a:buFont typeface="Arial" pitchFamily="34" charset="0"/>
                <a:buNone/>
                <a:defRPr/>
              </a:pPr>
              <a:r>
                <a:rPr lang="en-US" sz="3800" dirty="0">
                  <a:latin typeface="Arial" pitchFamily="34" charset="0"/>
                  <a:cs typeface="Arial" pitchFamily="34" charset="0"/>
                </a:rPr>
                <a:t>© Copyright 2020 by the American Association for Clinical Chemistry</a:t>
              </a:r>
            </a:p>
          </p:txBody>
        </p:sp>
        <p:pic>
          <p:nvPicPr>
            <p:cNvPr id="8" name="Picture 7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63B1F7A4-12AB-D944-A06A-9CEA13EFE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4216" y="1407401"/>
              <a:ext cx="3507697" cy="4708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794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637E5-4181-418C-83BD-E12A0B43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Chemistry Podcasts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B2586A3-970B-6B41-A466-3E3202A3C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55" y="1672145"/>
            <a:ext cx="7945845" cy="4177604"/>
          </a:xfrm>
          <a:prstGeom prst="rect">
            <a:avLst/>
          </a:prstGeom>
        </p:spPr>
      </p:pic>
      <p:pic>
        <p:nvPicPr>
          <p:cNvPr id="10" name="New picture">
            <a:extLst>
              <a:ext uri="{FF2B5EF4-FFF2-40B4-BE49-F238E27FC236}">
                <a16:creationId xmlns:a16="http://schemas.microsoft.com/office/drawing/2014/main" id="{672172D4-AC32-5B4E-AF33-676AFA8FD7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12245" y="2203459"/>
            <a:ext cx="5943600" cy="346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1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637E5-4181-418C-83BD-E12A0B43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Chemistry Trainee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91EB6-5740-4F9D-A8F4-3F0AF1C14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Clinical Chemistry Guide to Scientific Writing</a:t>
            </a:r>
          </a:p>
          <a:p>
            <a:r>
              <a:rPr lang="en-US"/>
              <a:t>Pearls of Lab medicine</a:t>
            </a:r>
          </a:p>
          <a:p>
            <a:r>
              <a:rPr lang="en-US"/>
              <a:t>Webcasts</a:t>
            </a:r>
          </a:p>
          <a:p>
            <a:r>
              <a:rPr lang="en-US"/>
              <a:t>Clinical Chemistry Podcasts</a:t>
            </a:r>
          </a:p>
          <a:p>
            <a:r>
              <a:rPr lang="en-US"/>
              <a:t>The Journal Club</a:t>
            </a:r>
            <a:endParaRPr lang="en-US" b="1"/>
          </a:p>
          <a:p>
            <a:r>
              <a:rPr lang="en-US" b="1"/>
              <a:t>Inspiring Minds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5F2FFA-9C0F-4165-BA3B-97013D17A488}"/>
              </a:ext>
            </a:extLst>
          </p:cNvPr>
          <p:cNvSpPr/>
          <p:nvPr/>
        </p:nvSpPr>
        <p:spPr>
          <a:xfrm>
            <a:off x="3014506" y="5758600"/>
            <a:ext cx="8973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>
                <a:hlinkClick r:id="rId2"/>
              </a:rPr>
              <a:t>https://www.aacc.org/science-and-research/clinical-chemistry-trainee-council</a:t>
            </a:r>
            <a:endParaRPr lang="en-US"/>
          </a:p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9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9E5CBF-CB73-4415-BD7B-A7386655DC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00AB2C8-CBDD-4693-9638-41A2F21ECA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Danyel</a:t>
            </a:r>
            <a:r>
              <a:rPr lang="en-US" dirty="0"/>
              <a:t> Tacker, PhD, D(ABCC)</a:t>
            </a:r>
          </a:p>
          <a:p>
            <a:r>
              <a:rPr lang="en-US" sz="1800" dirty="0"/>
              <a:t>Associate Clinical Professor of Pathology, West Virginia University</a:t>
            </a:r>
          </a:p>
          <a:p>
            <a:r>
              <a:rPr lang="en-US" sz="1800" dirty="0"/>
              <a:t>Section Director, Chemistry &amp; Clinical Mass Spectrometry Laboratories</a:t>
            </a:r>
            <a:br>
              <a:rPr lang="en-US" sz="1800" dirty="0"/>
            </a:br>
            <a:r>
              <a:rPr lang="en-US" sz="1800" dirty="0"/>
              <a:t>CLIA Director, Blood-Gas Testing/Laboratory</a:t>
            </a:r>
            <a:br>
              <a:rPr lang="en-US" sz="1800" dirty="0"/>
            </a:br>
            <a:r>
              <a:rPr lang="en-US" sz="1800" dirty="0"/>
              <a:t>WVU Hospital, Morgantown, WV</a:t>
            </a:r>
          </a:p>
          <a:p>
            <a:r>
              <a:rPr lang="en-US" sz="1800" dirty="0"/>
              <a:t>CLIA Director, Laboratory</a:t>
            </a:r>
            <a:br>
              <a:rPr lang="en-US" sz="1800" dirty="0"/>
            </a:br>
            <a:r>
              <a:rPr lang="en-US" sz="1800" dirty="0"/>
              <a:t>WVU Hospitals Fairmont Medical Center, Fairmont, WV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26" name="Picture 2" descr="Clinical Laboratory News (@CLN_AACC) | Twitter">
            <a:extLst>
              <a:ext uri="{FF2B5EF4-FFF2-40B4-BE49-F238E27FC236}">
                <a16:creationId xmlns:a16="http://schemas.microsoft.com/office/drawing/2014/main" id="{21741203-72A1-439B-B4B4-38BB7A35D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6" b="24909"/>
          <a:stretch/>
        </p:blipFill>
        <p:spPr bwMode="auto">
          <a:xfrm>
            <a:off x="1523999" y="1117548"/>
            <a:ext cx="4324141" cy="231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acker">
            <a:extLst>
              <a:ext uri="{FF2B5EF4-FFF2-40B4-BE49-F238E27FC236}">
                <a16:creationId xmlns:a16="http://schemas.microsoft.com/office/drawing/2014/main" id="{7B8B6DAD-8571-4ADC-A538-0B541018C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740" y="2959989"/>
            <a:ext cx="2220519" cy="277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91944-32A8-4CC3-8ACF-E174CB45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Laboratory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CBC92-ED8D-44CA-A34F-A8B9F3B6A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7163" cy="4351338"/>
          </a:xfrm>
        </p:spPr>
        <p:txBody>
          <a:bodyPr>
            <a:normAutofit/>
          </a:bodyPr>
          <a:lstStyle/>
          <a:p>
            <a:r>
              <a:rPr lang="en-US"/>
              <a:t>Ask the Expert</a:t>
            </a:r>
          </a:p>
          <a:p>
            <a:r>
              <a:rPr lang="en-US"/>
              <a:t>Bench Matters</a:t>
            </a:r>
          </a:p>
          <a:p>
            <a:r>
              <a:rPr lang="en-US"/>
              <a:t>The Sample</a:t>
            </a:r>
          </a:p>
          <a:p>
            <a:r>
              <a:rPr lang="en-US"/>
              <a:t>CLN feature story: CE-earning &amp; recruited by the Board of Editors</a:t>
            </a:r>
          </a:p>
          <a:p>
            <a:r>
              <a:rPr lang="en-US"/>
              <a:t>CLN Daily at the annual meeting</a:t>
            </a:r>
          </a:p>
          <a:p>
            <a:r>
              <a:rPr lang="en-US"/>
              <a:t>CLN BoE membership (volunteer page, aacc.org; selected by BoE Chair, appointed by acting AACC President)</a:t>
            </a:r>
          </a:p>
          <a:p>
            <a:r>
              <a:rPr lang="en-US" i="1"/>
              <a:t>Visibility</a:t>
            </a:r>
            <a:r>
              <a:rPr lang="en-US"/>
              <a:t>: many of these pieces are featured via CLN STAT electronic newsletters,</a:t>
            </a:r>
            <a:br>
              <a:rPr lang="en-US"/>
            </a:br>
            <a:r>
              <a:rPr lang="en-US"/>
              <a:t>the circulation is high (42k print, &gt;75k electronic as of Q1 2021)</a:t>
            </a:r>
          </a:p>
          <a:p>
            <a:r>
              <a:rPr lang="en-US"/>
              <a:t>Ideas: pitched through contact with Staff Editor, Bill Malone (</a:t>
            </a:r>
            <a:r>
              <a:rPr lang="en-US">
                <a:hlinkClick r:id="rId2"/>
              </a:rPr>
              <a:t>contact us page</a:t>
            </a:r>
            <a:r>
              <a:rPr lang="en-US"/>
              <a:t>)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89B4B6-3696-4C10-8CCD-D40A8F40AD29}"/>
              </a:ext>
            </a:extLst>
          </p:cNvPr>
          <p:cNvSpPr/>
          <p:nvPr/>
        </p:nvSpPr>
        <p:spPr>
          <a:xfrm>
            <a:off x="9301558" y="5686083"/>
            <a:ext cx="2672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https://www.aacc.org/cln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82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1433</Words>
  <Application>Microsoft Office PowerPoint</Application>
  <PresentationFormat>Widescreen</PresentationFormat>
  <Paragraphs>190</Paragraphs>
  <Slides>26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Unique Publishing Opportunities with AACC</vt:lpstr>
      <vt:lpstr>PowerPoint Presentation</vt:lpstr>
      <vt:lpstr>Clinical Chemistry Trainee Council</vt:lpstr>
      <vt:lpstr>Clinical Chemistry Guide to Scientific Writing</vt:lpstr>
      <vt:lpstr>Journal Club</vt:lpstr>
      <vt:lpstr>Clinical Chemistry Podcasts</vt:lpstr>
      <vt:lpstr>Clinical Chemistry Trainee Council</vt:lpstr>
      <vt:lpstr>PowerPoint Presentation</vt:lpstr>
      <vt:lpstr>Clinical Laboratory News</vt:lpstr>
      <vt:lpstr>PowerPoint Presentation</vt:lpstr>
      <vt:lpstr>AACC Academy</vt:lpstr>
      <vt:lpstr>PowerPoint Presentation</vt:lpstr>
      <vt:lpstr>Clinical and Forensic Toxicology News</vt:lpstr>
      <vt:lpstr>Clinical and Forensic Toxicology News</vt:lpstr>
      <vt:lpstr>Clinical and Forensic Toxicology News</vt:lpstr>
      <vt:lpstr>Clinical and Forensic Toxicology News</vt:lpstr>
      <vt:lpstr>PowerPoint Presentation</vt:lpstr>
      <vt:lpstr>Journal of Applied Laboratory Medicine</vt:lpstr>
      <vt:lpstr>What is the author citation h-index?</vt:lpstr>
      <vt:lpstr>PowerPoint Presentation</vt:lpstr>
      <vt:lpstr>PowerPoint Presentation</vt:lpstr>
      <vt:lpstr>Clinical Chemistry</vt:lpstr>
      <vt:lpstr>PowerPoint Presentation</vt:lpstr>
      <vt:lpstr>AACC/NEJM Knowledge+ Learning Lab</vt:lpstr>
      <vt:lpstr>Interested in getting involved?</vt:lpstr>
      <vt:lpstr>Q&amp;A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Hubbard</dc:creator>
  <cp:lastModifiedBy>Melanie Gibson</cp:lastModifiedBy>
  <cp:revision>6</cp:revision>
  <cp:lastPrinted>2021-04-11T19:08:44Z</cp:lastPrinted>
  <dcterms:created xsi:type="dcterms:W3CDTF">2019-03-25T15:00:25Z</dcterms:created>
  <dcterms:modified xsi:type="dcterms:W3CDTF">2021-04-13T16:32:55Z</dcterms:modified>
</cp:coreProperties>
</file>